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91" r:id="rId6"/>
    <p:sldId id="258" r:id="rId7"/>
    <p:sldId id="290" r:id="rId8"/>
    <p:sldId id="293" r:id="rId9"/>
    <p:sldId id="294" r:id="rId10"/>
    <p:sldId id="270" r:id="rId11"/>
    <p:sldId id="264" r:id="rId12"/>
    <p:sldId id="266" r:id="rId13"/>
    <p:sldId id="268" r:id="rId14"/>
    <p:sldId id="297" r:id="rId15"/>
    <p:sldId id="269" r:id="rId16"/>
    <p:sldId id="277" r:id="rId17"/>
    <p:sldId id="271" r:id="rId18"/>
    <p:sldId id="275" r:id="rId19"/>
    <p:sldId id="276" r:id="rId20"/>
    <p:sldId id="279" r:id="rId21"/>
    <p:sldId id="280" r:id="rId22"/>
    <p:sldId id="281" r:id="rId23"/>
    <p:sldId id="282" r:id="rId24"/>
    <p:sldId id="286" r:id="rId25"/>
    <p:sldId id="287" r:id="rId26"/>
    <p:sldId id="289" r:id="rId27"/>
    <p:sldId id="283" r:id="rId28"/>
    <p:sldId id="285"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A87633A-8CC7-406D-BEB9-49018CD846E6}">
          <p14:sldIdLst>
            <p14:sldId id="256"/>
          </p14:sldIdLst>
        </p14:section>
        <p14:section name="Introduction" id="{BC22DF35-8DCE-42B7-BA3E-67C2F3D716AB}">
          <p14:sldIdLst>
            <p14:sldId id="291"/>
            <p14:sldId id="258"/>
            <p14:sldId id="290"/>
            <p14:sldId id="293"/>
          </p14:sldIdLst>
        </p14:section>
        <p14:section name="Recent Work" id="{58D2C61F-7BC9-4D8C-BADF-02FAF9A5F2D5}">
          <p14:sldIdLst>
            <p14:sldId id="294"/>
            <p14:sldId id="270"/>
            <p14:sldId id="264"/>
            <p14:sldId id="266"/>
          </p14:sldIdLst>
        </p14:section>
        <p14:section name="Detection &amp; Tracking" id="{182B1E19-8535-4C6E-A92F-4C31F66A971C}">
          <p14:sldIdLst>
            <p14:sldId id="268"/>
            <p14:sldId id="297"/>
          </p14:sldIdLst>
        </p14:section>
        <p14:section name="Crash Estimation" id="{52419F27-DA6A-4DC6-B09A-C0FCEE9A13C3}">
          <p14:sldIdLst>
            <p14:sldId id="269"/>
            <p14:sldId id="277"/>
            <p14:sldId id="271"/>
            <p14:sldId id="275"/>
            <p14:sldId id="276"/>
            <p14:sldId id="279"/>
            <p14:sldId id="280"/>
            <p14:sldId id="281"/>
            <p14:sldId id="282"/>
            <p14:sldId id="286"/>
            <p14:sldId id="287"/>
          </p14:sldIdLst>
        </p14:section>
        <p14:section name="Performance Improvement" id="{E5332296-A57E-4E36-B4E6-444B61060C3F}">
          <p14:sldIdLst>
            <p14:sldId id="289"/>
          </p14:sldIdLst>
        </p14:section>
        <p14:section name="Comparison" id="{4E720C0C-86D3-481D-9FBD-9BDC2DF3B3FD}">
          <p14:sldIdLst>
            <p14:sldId id="283"/>
            <p14:sldId id="285"/>
          </p14:sldIdLst>
        </p14:section>
        <p14:section name="Conclusion" id="{7ECA06A6-0139-4C1C-9759-6FF6B3A72F6C}">
          <p14:sldIdLst>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4" autoAdjust="0"/>
  </p:normalViewPr>
  <p:slideViewPr>
    <p:cSldViewPr snapToGrid="0">
      <p:cViewPr varScale="1">
        <p:scale>
          <a:sx n="65" d="100"/>
          <a:sy n="65" d="100"/>
        </p:scale>
        <p:origin x="702" y="54"/>
      </p:cViewPr>
      <p:guideLst/>
    </p:cSldViewPr>
  </p:slideViewPr>
  <p:notesTextViewPr>
    <p:cViewPr>
      <p:scale>
        <a:sx n="1" d="1"/>
        <a:sy n="1" d="1"/>
      </p:scale>
      <p:origin x="0" y="-315"/>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1564F-9BD0-4B02-A369-8DD0B3DC2CF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C8A8FA0-9ADA-4E0F-97A6-D63A926BEABD}">
      <dgm:prSet/>
      <dgm:spPr/>
      <dgm:t>
        <a:bodyPr/>
        <a:lstStyle/>
        <a:p>
          <a:r>
            <a:rPr lang="en-US">
              <a:solidFill>
                <a:schemeClr val="bg1"/>
              </a:solidFill>
              <a:effectLst/>
              <a:latin typeface="+mn-lt"/>
            </a:rPr>
            <a:t>Enough processing power</a:t>
          </a:r>
          <a:r>
            <a:rPr lang="en-US" i="0" u="none" strike="noStrike">
              <a:solidFill>
                <a:schemeClr val="bg1"/>
              </a:solidFill>
              <a:effectLst/>
              <a:latin typeface="+mn-lt"/>
            </a:rPr>
            <a:t> </a:t>
          </a:r>
          <a:endParaRPr lang="en-US">
            <a:solidFill>
              <a:schemeClr val="bg1"/>
            </a:solidFill>
            <a:effectLst/>
          </a:endParaRPr>
        </a:p>
      </dgm:t>
    </dgm:pt>
    <dgm:pt modelId="{2A2EB907-6FBC-412B-BEE8-E54F71EFF1C6}" type="parTrans" cxnId="{BC68851A-2D72-4542-8DDD-C5DAAE506705}">
      <dgm:prSet/>
      <dgm:spPr/>
      <dgm:t>
        <a:bodyPr/>
        <a:lstStyle/>
        <a:p>
          <a:endParaRPr lang="en-US"/>
        </a:p>
      </dgm:t>
    </dgm:pt>
    <dgm:pt modelId="{9CAD2B5B-187E-4F77-9465-82014F0BE193}" type="sibTrans" cxnId="{BC68851A-2D72-4542-8DDD-C5DAAE506705}">
      <dgm:prSet phldrT="01" phldr="0"/>
      <dgm:spPr/>
      <dgm:t>
        <a:bodyPr/>
        <a:lstStyle/>
        <a:p>
          <a:endParaRPr lang="en-US"/>
        </a:p>
      </dgm:t>
    </dgm:pt>
    <dgm:pt modelId="{D7D8F1DE-989F-4C45-8F97-BF22A1DF3B9F}">
      <dgm:prSet/>
      <dgm:spPr/>
      <dgm:t>
        <a:bodyPr/>
        <a:lstStyle/>
        <a:p>
          <a:r>
            <a:rPr lang="en-US">
              <a:solidFill>
                <a:schemeClr val="bg1"/>
              </a:solidFill>
              <a:effectLst/>
              <a:latin typeface="+mn-lt"/>
            </a:rPr>
            <a:t>Enough CCTV cameras</a:t>
          </a:r>
          <a:endParaRPr lang="en-US">
            <a:solidFill>
              <a:schemeClr val="bg1"/>
            </a:solidFill>
            <a:effectLst/>
          </a:endParaRPr>
        </a:p>
      </dgm:t>
    </dgm:pt>
    <dgm:pt modelId="{90C6AC70-16D4-40C4-BF31-84D541B2D954}" type="parTrans" cxnId="{5C29C325-7E66-4317-96F6-918251E1A208}">
      <dgm:prSet/>
      <dgm:spPr/>
      <dgm:t>
        <a:bodyPr/>
        <a:lstStyle/>
        <a:p>
          <a:endParaRPr lang="en-US"/>
        </a:p>
      </dgm:t>
    </dgm:pt>
    <dgm:pt modelId="{085EBA05-88CD-481A-AD6A-16BD28BCB586}" type="sibTrans" cxnId="{5C29C325-7E66-4317-96F6-918251E1A208}">
      <dgm:prSet phldrT="02" phldr="0"/>
      <dgm:spPr/>
      <dgm:t>
        <a:bodyPr/>
        <a:lstStyle/>
        <a:p>
          <a:endParaRPr lang="en-US"/>
        </a:p>
      </dgm:t>
    </dgm:pt>
    <dgm:pt modelId="{E8133EB2-AE0C-45CE-991A-EFAE5B40357A}">
      <dgm:prSet/>
      <dgm:spPr/>
      <dgm:t>
        <a:bodyPr/>
        <a:lstStyle/>
        <a:p>
          <a:r>
            <a:rPr lang="en-US" dirty="0">
              <a:solidFill>
                <a:schemeClr val="bg1"/>
              </a:solidFill>
              <a:effectLst/>
              <a:latin typeface="+mn-lt"/>
            </a:rPr>
            <a:t>Reliable, robust and accurate system</a:t>
          </a:r>
          <a:endParaRPr lang="en-US" dirty="0">
            <a:solidFill>
              <a:schemeClr val="bg1"/>
            </a:solidFill>
            <a:effectLst/>
          </a:endParaRPr>
        </a:p>
      </dgm:t>
    </dgm:pt>
    <dgm:pt modelId="{9BD5A9F7-BA35-456C-A210-69C4178338CE}" type="parTrans" cxnId="{EDD89059-2730-47F2-97CB-9AB2D5A935EB}">
      <dgm:prSet/>
      <dgm:spPr/>
      <dgm:t>
        <a:bodyPr/>
        <a:lstStyle/>
        <a:p>
          <a:endParaRPr lang="en-US"/>
        </a:p>
      </dgm:t>
    </dgm:pt>
    <dgm:pt modelId="{3380948A-5090-448B-9D7A-0174F549CF5B}" type="sibTrans" cxnId="{EDD89059-2730-47F2-97CB-9AB2D5A935EB}">
      <dgm:prSet phldrT="03" phldr="0"/>
      <dgm:spPr/>
      <dgm:t>
        <a:bodyPr/>
        <a:lstStyle/>
        <a:p>
          <a:endParaRPr lang="en-US"/>
        </a:p>
      </dgm:t>
    </dgm:pt>
    <dgm:pt modelId="{8B043D8F-0D5E-4E8F-9C7A-C4044AA1298B}" type="pres">
      <dgm:prSet presAssocID="{23D1564F-9BD0-4B02-A369-8DD0B3DC2CFB}" presName="linear" presStyleCnt="0">
        <dgm:presLayoutVars>
          <dgm:animLvl val="lvl"/>
          <dgm:resizeHandles val="exact"/>
        </dgm:presLayoutVars>
      </dgm:prSet>
      <dgm:spPr/>
    </dgm:pt>
    <dgm:pt modelId="{E5A8E38F-64D0-4FB5-8BE8-3757D636878E}" type="pres">
      <dgm:prSet presAssocID="{0C8A8FA0-9ADA-4E0F-97A6-D63A926BEABD}" presName="parentText" presStyleLbl="node1" presStyleIdx="0" presStyleCnt="3">
        <dgm:presLayoutVars>
          <dgm:chMax val="0"/>
          <dgm:bulletEnabled val="1"/>
        </dgm:presLayoutVars>
      </dgm:prSet>
      <dgm:spPr/>
    </dgm:pt>
    <dgm:pt modelId="{EDA47D7C-0EA7-4CC6-864D-F59F89FDACD6}" type="pres">
      <dgm:prSet presAssocID="{9CAD2B5B-187E-4F77-9465-82014F0BE193}" presName="spacer" presStyleCnt="0"/>
      <dgm:spPr/>
    </dgm:pt>
    <dgm:pt modelId="{4E7CF74E-D178-468C-A7A9-3AD8F40E2524}" type="pres">
      <dgm:prSet presAssocID="{D7D8F1DE-989F-4C45-8F97-BF22A1DF3B9F}" presName="parentText" presStyleLbl="node1" presStyleIdx="1" presStyleCnt="3">
        <dgm:presLayoutVars>
          <dgm:chMax val="0"/>
          <dgm:bulletEnabled val="1"/>
        </dgm:presLayoutVars>
      </dgm:prSet>
      <dgm:spPr/>
    </dgm:pt>
    <dgm:pt modelId="{EAEF33F9-A74B-474D-96D3-E92AB2401D54}" type="pres">
      <dgm:prSet presAssocID="{085EBA05-88CD-481A-AD6A-16BD28BCB586}" presName="spacer" presStyleCnt="0"/>
      <dgm:spPr/>
    </dgm:pt>
    <dgm:pt modelId="{46A25378-7F7B-46A1-8A98-D41C39765EE2}" type="pres">
      <dgm:prSet presAssocID="{E8133EB2-AE0C-45CE-991A-EFAE5B40357A}" presName="parentText" presStyleLbl="node1" presStyleIdx="2" presStyleCnt="3">
        <dgm:presLayoutVars>
          <dgm:chMax val="0"/>
          <dgm:bulletEnabled val="1"/>
        </dgm:presLayoutVars>
      </dgm:prSet>
      <dgm:spPr/>
    </dgm:pt>
  </dgm:ptLst>
  <dgm:cxnLst>
    <dgm:cxn modelId="{BC68851A-2D72-4542-8DDD-C5DAAE506705}" srcId="{23D1564F-9BD0-4B02-A369-8DD0B3DC2CFB}" destId="{0C8A8FA0-9ADA-4E0F-97A6-D63A926BEABD}" srcOrd="0" destOrd="0" parTransId="{2A2EB907-6FBC-412B-BEE8-E54F71EFF1C6}" sibTransId="{9CAD2B5B-187E-4F77-9465-82014F0BE193}"/>
    <dgm:cxn modelId="{1AA06221-BD1E-45AD-BB0C-56CB31802E75}" type="presOf" srcId="{D7D8F1DE-989F-4C45-8F97-BF22A1DF3B9F}" destId="{4E7CF74E-D178-468C-A7A9-3AD8F40E2524}" srcOrd="0" destOrd="0" presId="urn:microsoft.com/office/officeart/2005/8/layout/vList2"/>
    <dgm:cxn modelId="{5C29C325-7E66-4317-96F6-918251E1A208}" srcId="{23D1564F-9BD0-4B02-A369-8DD0B3DC2CFB}" destId="{D7D8F1DE-989F-4C45-8F97-BF22A1DF3B9F}" srcOrd="1" destOrd="0" parTransId="{90C6AC70-16D4-40C4-BF31-84D541B2D954}" sibTransId="{085EBA05-88CD-481A-AD6A-16BD28BCB586}"/>
    <dgm:cxn modelId="{923FCF51-2EFA-4274-B653-A0071BEB8A98}" type="presOf" srcId="{23D1564F-9BD0-4B02-A369-8DD0B3DC2CFB}" destId="{8B043D8F-0D5E-4E8F-9C7A-C4044AA1298B}" srcOrd="0" destOrd="0" presId="urn:microsoft.com/office/officeart/2005/8/layout/vList2"/>
    <dgm:cxn modelId="{EDD89059-2730-47F2-97CB-9AB2D5A935EB}" srcId="{23D1564F-9BD0-4B02-A369-8DD0B3DC2CFB}" destId="{E8133EB2-AE0C-45CE-991A-EFAE5B40357A}" srcOrd="2" destOrd="0" parTransId="{9BD5A9F7-BA35-456C-A210-69C4178338CE}" sibTransId="{3380948A-5090-448B-9D7A-0174F549CF5B}"/>
    <dgm:cxn modelId="{FE495EA1-ED6B-4B7F-A49B-C1017E5FC1F8}" type="presOf" srcId="{0C8A8FA0-9ADA-4E0F-97A6-D63A926BEABD}" destId="{E5A8E38F-64D0-4FB5-8BE8-3757D636878E}" srcOrd="0" destOrd="0" presId="urn:microsoft.com/office/officeart/2005/8/layout/vList2"/>
    <dgm:cxn modelId="{093BF2B8-5CDD-4A43-9BF9-686F155250BF}" type="presOf" srcId="{E8133EB2-AE0C-45CE-991A-EFAE5B40357A}" destId="{46A25378-7F7B-46A1-8A98-D41C39765EE2}" srcOrd="0" destOrd="0" presId="urn:microsoft.com/office/officeart/2005/8/layout/vList2"/>
    <dgm:cxn modelId="{04829B99-0C9A-4EA5-A8B1-BBDCF04C700F}" type="presParOf" srcId="{8B043D8F-0D5E-4E8F-9C7A-C4044AA1298B}" destId="{E5A8E38F-64D0-4FB5-8BE8-3757D636878E}" srcOrd="0" destOrd="0" presId="urn:microsoft.com/office/officeart/2005/8/layout/vList2"/>
    <dgm:cxn modelId="{A7734CF7-29DA-4982-BD8E-D74997F39782}" type="presParOf" srcId="{8B043D8F-0D5E-4E8F-9C7A-C4044AA1298B}" destId="{EDA47D7C-0EA7-4CC6-864D-F59F89FDACD6}" srcOrd="1" destOrd="0" presId="urn:microsoft.com/office/officeart/2005/8/layout/vList2"/>
    <dgm:cxn modelId="{74787D01-190D-4C50-BCD3-074A6A1D715A}" type="presParOf" srcId="{8B043D8F-0D5E-4E8F-9C7A-C4044AA1298B}" destId="{4E7CF74E-D178-468C-A7A9-3AD8F40E2524}" srcOrd="2" destOrd="0" presId="urn:microsoft.com/office/officeart/2005/8/layout/vList2"/>
    <dgm:cxn modelId="{8A3CC588-FC85-4284-AAFC-468854A9255E}" type="presParOf" srcId="{8B043D8F-0D5E-4E8F-9C7A-C4044AA1298B}" destId="{EAEF33F9-A74B-474D-96D3-E92AB2401D54}" srcOrd="3" destOrd="0" presId="urn:microsoft.com/office/officeart/2005/8/layout/vList2"/>
    <dgm:cxn modelId="{D5DDB1FE-DB6C-428D-AB7B-F79FB9E7D3D2}" type="presParOf" srcId="{8B043D8F-0D5E-4E8F-9C7A-C4044AA1298B}" destId="{46A25378-7F7B-46A1-8A98-D41C39765EE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D1564F-9BD0-4B02-A369-8DD0B3DC2CF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C8A8FA0-9ADA-4E0F-97A6-D63A926BEABD}">
      <dgm:prSet/>
      <dgm:spPr/>
      <dgm:t>
        <a:bodyPr/>
        <a:lstStyle/>
        <a:p>
          <a:r>
            <a:rPr lang="en-US">
              <a:solidFill>
                <a:schemeClr val="bg1"/>
              </a:solidFill>
              <a:effectLst/>
              <a:latin typeface="+mn-lt"/>
            </a:rPr>
            <a:t>Deep Learning</a:t>
          </a:r>
          <a:endParaRPr lang="en-US">
            <a:solidFill>
              <a:schemeClr val="bg1"/>
            </a:solidFill>
            <a:effectLst/>
          </a:endParaRPr>
        </a:p>
      </dgm:t>
    </dgm:pt>
    <dgm:pt modelId="{2A2EB907-6FBC-412B-BEE8-E54F71EFF1C6}" type="parTrans" cxnId="{BC68851A-2D72-4542-8DDD-C5DAAE506705}">
      <dgm:prSet/>
      <dgm:spPr/>
      <dgm:t>
        <a:bodyPr/>
        <a:lstStyle/>
        <a:p>
          <a:endParaRPr lang="en-US"/>
        </a:p>
      </dgm:t>
    </dgm:pt>
    <dgm:pt modelId="{9CAD2B5B-187E-4F77-9465-82014F0BE193}" type="sibTrans" cxnId="{BC68851A-2D72-4542-8DDD-C5DAAE506705}">
      <dgm:prSet phldrT="01" phldr="0"/>
      <dgm:spPr/>
      <dgm:t>
        <a:bodyPr/>
        <a:lstStyle/>
        <a:p>
          <a:endParaRPr lang="en-US"/>
        </a:p>
      </dgm:t>
    </dgm:pt>
    <dgm:pt modelId="{D7D8F1DE-989F-4C45-8F97-BF22A1DF3B9F}">
      <dgm:prSet/>
      <dgm:spPr/>
      <dgm:t>
        <a:bodyPr/>
        <a:lstStyle/>
        <a:p>
          <a:r>
            <a:rPr lang="en-US">
              <a:solidFill>
                <a:schemeClr val="bg1"/>
              </a:solidFill>
              <a:effectLst/>
              <a:latin typeface="+mn-lt"/>
            </a:rPr>
            <a:t>Feature Extraction</a:t>
          </a:r>
          <a:endParaRPr lang="en-US">
            <a:solidFill>
              <a:schemeClr val="bg1"/>
            </a:solidFill>
            <a:effectLst/>
          </a:endParaRPr>
        </a:p>
      </dgm:t>
    </dgm:pt>
    <dgm:pt modelId="{90C6AC70-16D4-40C4-BF31-84D541B2D954}" type="parTrans" cxnId="{5C29C325-7E66-4317-96F6-918251E1A208}">
      <dgm:prSet/>
      <dgm:spPr/>
      <dgm:t>
        <a:bodyPr/>
        <a:lstStyle/>
        <a:p>
          <a:endParaRPr lang="en-US"/>
        </a:p>
      </dgm:t>
    </dgm:pt>
    <dgm:pt modelId="{085EBA05-88CD-481A-AD6A-16BD28BCB586}" type="sibTrans" cxnId="{5C29C325-7E66-4317-96F6-918251E1A208}">
      <dgm:prSet phldrT="02" phldr="0"/>
      <dgm:spPr/>
      <dgm:t>
        <a:bodyPr/>
        <a:lstStyle/>
        <a:p>
          <a:endParaRPr lang="en-US"/>
        </a:p>
      </dgm:t>
    </dgm:pt>
    <dgm:pt modelId="{8B043D8F-0D5E-4E8F-9C7A-C4044AA1298B}" type="pres">
      <dgm:prSet presAssocID="{23D1564F-9BD0-4B02-A369-8DD0B3DC2CFB}" presName="linear" presStyleCnt="0">
        <dgm:presLayoutVars>
          <dgm:animLvl val="lvl"/>
          <dgm:resizeHandles val="exact"/>
        </dgm:presLayoutVars>
      </dgm:prSet>
      <dgm:spPr/>
    </dgm:pt>
    <dgm:pt modelId="{E5A8E38F-64D0-4FB5-8BE8-3757D636878E}" type="pres">
      <dgm:prSet presAssocID="{0C8A8FA0-9ADA-4E0F-97A6-D63A926BEABD}" presName="parentText" presStyleLbl="node1" presStyleIdx="0" presStyleCnt="2">
        <dgm:presLayoutVars>
          <dgm:chMax val="0"/>
          <dgm:bulletEnabled val="1"/>
        </dgm:presLayoutVars>
      </dgm:prSet>
      <dgm:spPr/>
    </dgm:pt>
    <dgm:pt modelId="{EDA47D7C-0EA7-4CC6-864D-F59F89FDACD6}" type="pres">
      <dgm:prSet presAssocID="{9CAD2B5B-187E-4F77-9465-82014F0BE193}" presName="spacer" presStyleCnt="0"/>
      <dgm:spPr/>
    </dgm:pt>
    <dgm:pt modelId="{4E7CF74E-D178-468C-A7A9-3AD8F40E2524}" type="pres">
      <dgm:prSet presAssocID="{D7D8F1DE-989F-4C45-8F97-BF22A1DF3B9F}" presName="parentText" presStyleLbl="node1" presStyleIdx="1" presStyleCnt="2">
        <dgm:presLayoutVars>
          <dgm:chMax val="0"/>
          <dgm:bulletEnabled val="1"/>
        </dgm:presLayoutVars>
      </dgm:prSet>
      <dgm:spPr/>
    </dgm:pt>
  </dgm:ptLst>
  <dgm:cxnLst>
    <dgm:cxn modelId="{BC68851A-2D72-4542-8DDD-C5DAAE506705}" srcId="{23D1564F-9BD0-4B02-A369-8DD0B3DC2CFB}" destId="{0C8A8FA0-9ADA-4E0F-97A6-D63A926BEABD}" srcOrd="0" destOrd="0" parTransId="{2A2EB907-6FBC-412B-BEE8-E54F71EFF1C6}" sibTransId="{9CAD2B5B-187E-4F77-9465-82014F0BE193}"/>
    <dgm:cxn modelId="{1AA06221-BD1E-45AD-BB0C-56CB31802E75}" type="presOf" srcId="{D7D8F1DE-989F-4C45-8F97-BF22A1DF3B9F}" destId="{4E7CF74E-D178-468C-A7A9-3AD8F40E2524}" srcOrd="0" destOrd="0" presId="urn:microsoft.com/office/officeart/2005/8/layout/vList2"/>
    <dgm:cxn modelId="{5C29C325-7E66-4317-96F6-918251E1A208}" srcId="{23D1564F-9BD0-4B02-A369-8DD0B3DC2CFB}" destId="{D7D8F1DE-989F-4C45-8F97-BF22A1DF3B9F}" srcOrd="1" destOrd="0" parTransId="{90C6AC70-16D4-40C4-BF31-84D541B2D954}" sibTransId="{085EBA05-88CD-481A-AD6A-16BD28BCB586}"/>
    <dgm:cxn modelId="{923FCF51-2EFA-4274-B653-A0071BEB8A98}" type="presOf" srcId="{23D1564F-9BD0-4B02-A369-8DD0B3DC2CFB}" destId="{8B043D8F-0D5E-4E8F-9C7A-C4044AA1298B}" srcOrd="0" destOrd="0" presId="urn:microsoft.com/office/officeart/2005/8/layout/vList2"/>
    <dgm:cxn modelId="{FE495EA1-ED6B-4B7F-A49B-C1017E5FC1F8}" type="presOf" srcId="{0C8A8FA0-9ADA-4E0F-97A6-D63A926BEABD}" destId="{E5A8E38F-64D0-4FB5-8BE8-3757D636878E}" srcOrd="0" destOrd="0" presId="urn:microsoft.com/office/officeart/2005/8/layout/vList2"/>
    <dgm:cxn modelId="{04829B99-0C9A-4EA5-A8B1-BBDCF04C700F}" type="presParOf" srcId="{8B043D8F-0D5E-4E8F-9C7A-C4044AA1298B}" destId="{E5A8E38F-64D0-4FB5-8BE8-3757D636878E}" srcOrd="0" destOrd="0" presId="urn:microsoft.com/office/officeart/2005/8/layout/vList2"/>
    <dgm:cxn modelId="{A7734CF7-29DA-4982-BD8E-D74997F39782}" type="presParOf" srcId="{8B043D8F-0D5E-4E8F-9C7A-C4044AA1298B}" destId="{EDA47D7C-0EA7-4CC6-864D-F59F89FDACD6}" srcOrd="1" destOrd="0" presId="urn:microsoft.com/office/officeart/2005/8/layout/vList2"/>
    <dgm:cxn modelId="{74787D01-190D-4C50-BCD3-074A6A1D715A}" type="presParOf" srcId="{8B043D8F-0D5E-4E8F-9C7A-C4044AA1298B}" destId="{4E7CF74E-D178-468C-A7A9-3AD8F40E252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D1564F-9BD0-4B02-A369-8DD0B3DC2CFB}"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0C8A8FA0-9ADA-4E0F-97A6-D63A926BEABD}">
      <dgm:prSet/>
      <dgm:spPr/>
      <dgm:t>
        <a:bodyPr/>
        <a:lstStyle/>
        <a:p>
          <a:r>
            <a:rPr lang="en-US"/>
            <a:t>Use TCFI (track compensated frame interpolation) in tracking module</a:t>
          </a:r>
        </a:p>
      </dgm:t>
    </dgm:pt>
    <dgm:pt modelId="{2A2EB907-6FBC-412B-BEE8-E54F71EFF1C6}" type="parTrans" cxnId="{BC68851A-2D72-4542-8DDD-C5DAAE506705}">
      <dgm:prSet/>
      <dgm:spPr/>
      <dgm:t>
        <a:bodyPr/>
        <a:lstStyle/>
        <a:p>
          <a:endParaRPr lang="en-US"/>
        </a:p>
      </dgm:t>
    </dgm:pt>
    <dgm:pt modelId="{9CAD2B5B-187E-4F77-9465-82014F0BE193}" type="sibTrans" cxnId="{BC68851A-2D72-4542-8DDD-C5DAAE506705}">
      <dgm:prSet phldrT="01" phldr="0"/>
      <dgm:spPr/>
      <dgm:t>
        <a:bodyPr/>
        <a:lstStyle/>
        <a:p>
          <a:r>
            <a:rPr lang="en-US"/>
            <a:t>01</a:t>
          </a:r>
        </a:p>
      </dgm:t>
    </dgm:pt>
    <dgm:pt modelId="{D7D8F1DE-989F-4C45-8F97-BF22A1DF3B9F}">
      <dgm:prSet/>
      <dgm:spPr/>
      <dgm:t>
        <a:bodyPr/>
        <a:lstStyle/>
        <a:p>
          <a:r>
            <a:rPr lang="en-US"/>
            <a:t>Make pipeline and separate the modules to processes</a:t>
          </a:r>
        </a:p>
      </dgm:t>
    </dgm:pt>
    <dgm:pt modelId="{90C6AC70-16D4-40C4-BF31-84D541B2D954}" type="parTrans" cxnId="{5C29C325-7E66-4317-96F6-918251E1A208}">
      <dgm:prSet/>
      <dgm:spPr/>
      <dgm:t>
        <a:bodyPr/>
        <a:lstStyle/>
        <a:p>
          <a:endParaRPr lang="en-US"/>
        </a:p>
      </dgm:t>
    </dgm:pt>
    <dgm:pt modelId="{085EBA05-88CD-481A-AD6A-16BD28BCB586}" type="sibTrans" cxnId="{5C29C325-7E66-4317-96F6-918251E1A208}">
      <dgm:prSet phldrT="02" phldr="0"/>
      <dgm:spPr/>
      <dgm:t>
        <a:bodyPr/>
        <a:lstStyle/>
        <a:p>
          <a:r>
            <a:rPr lang="en-US"/>
            <a:t>02</a:t>
          </a:r>
        </a:p>
      </dgm:t>
    </dgm:pt>
    <dgm:pt modelId="{E8133EB2-AE0C-45CE-991A-EFAE5B40357A}">
      <dgm:prSet/>
      <dgm:spPr/>
      <dgm:t>
        <a:bodyPr/>
        <a:lstStyle/>
        <a:p>
          <a:r>
            <a:rPr lang="en-US"/>
            <a:t>Order the algorithms as specified in the research paper</a:t>
          </a:r>
        </a:p>
      </dgm:t>
    </dgm:pt>
    <dgm:pt modelId="{9BD5A9F7-BA35-456C-A210-69C4178338CE}" type="parTrans" cxnId="{EDD89059-2730-47F2-97CB-9AB2D5A935EB}">
      <dgm:prSet/>
      <dgm:spPr/>
      <dgm:t>
        <a:bodyPr/>
        <a:lstStyle/>
        <a:p>
          <a:endParaRPr lang="en-US"/>
        </a:p>
      </dgm:t>
    </dgm:pt>
    <dgm:pt modelId="{3380948A-5090-448B-9D7A-0174F549CF5B}" type="sibTrans" cxnId="{EDD89059-2730-47F2-97CB-9AB2D5A935EB}">
      <dgm:prSet phldrT="03" phldr="0"/>
      <dgm:spPr/>
      <dgm:t>
        <a:bodyPr/>
        <a:lstStyle/>
        <a:p>
          <a:r>
            <a:rPr lang="en-US"/>
            <a:t>03</a:t>
          </a:r>
        </a:p>
      </dgm:t>
    </dgm:pt>
    <dgm:pt modelId="{D8C0CE2C-A97F-4596-8F04-03558AD7034F}" type="pres">
      <dgm:prSet presAssocID="{23D1564F-9BD0-4B02-A369-8DD0B3DC2CFB}" presName="Name0" presStyleCnt="0">
        <dgm:presLayoutVars>
          <dgm:animLvl val="lvl"/>
          <dgm:resizeHandles val="exact"/>
        </dgm:presLayoutVars>
      </dgm:prSet>
      <dgm:spPr/>
    </dgm:pt>
    <dgm:pt modelId="{C0F46178-1495-49F7-BC46-7182ED16B50F}" type="pres">
      <dgm:prSet presAssocID="{0C8A8FA0-9ADA-4E0F-97A6-D63A926BEABD}" presName="compositeNode" presStyleCnt="0">
        <dgm:presLayoutVars>
          <dgm:bulletEnabled val="1"/>
        </dgm:presLayoutVars>
      </dgm:prSet>
      <dgm:spPr/>
    </dgm:pt>
    <dgm:pt modelId="{B151EC9B-49B2-448F-9A5E-46AD2F2F1246}" type="pres">
      <dgm:prSet presAssocID="{0C8A8FA0-9ADA-4E0F-97A6-D63A926BEABD}" presName="bgRect" presStyleLbl="alignNode1" presStyleIdx="0" presStyleCnt="3"/>
      <dgm:spPr/>
    </dgm:pt>
    <dgm:pt modelId="{2BAD8FE4-D235-456F-8D20-B936B5AB2D6D}" type="pres">
      <dgm:prSet presAssocID="{9CAD2B5B-187E-4F77-9465-82014F0BE193}" presName="sibTransNodeRect" presStyleLbl="alignNode1" presStyleIdx="0" presStyleCnt="3">
        <dgm:presLayoutVars>
          <dgm:chMax val="0"/>
          <dgm:bulletEnabled val="1"/>
        </dgm:presLayoutVars>
      </dgm:prSet>
      <dgm:spPr/>
    </dgm:pt>
    <dgm:pt modelId="{B51AE854-5362-47A8-A285-8147C866A0EA}" type="pres">
      <dgm:prSet presAssocID="{0C8A8FA0-9ADA-4E0F-97A6-D63A926BEABD}" presName="nodeRect" presStyleLbl="alignNode1" presStyleIdx="0" presStyleCnt="3">
        <dgm:presLayoutVars>
          <dgm:bulletEnabled val="1"/>
        </dgm:presLayoutVars>
      </dgm:prSet>
      <dgm:spPr/>
    </dgm:pt>
    <dgm:pt modelId="{9BC4874E-74F8-484E-89A5-57822B4BEBAB}" type="pres">
      <dgm:prSet presAssocID="{9CAD2B5B-187E-4F77-9465-82014F0BE193}" presName="sibTrans" presStyleCnt="0"/>
      <dgm:spPr/>
    </dgm:pt>
    <dgm:pt modelId="{2C30E343-EF75-4242-93BF-4C4597363C89}" type="pres">
      <dgm:prSet presAssocID="{D7D8F1DE-989F-4C45-8F97-BF22A1DF3B9F}" presName="compositeNode" presStyleCnt="0">
        <dgm:presLayoutVars>
          <dgm:bulletEnabled val="1"/>
        </dgm:presLayoutVars>
      </dgm:prSet>
      <dgm:spPr/>
    </dgm:pt>
    <dgm:pt modelId="{C8FDDDFC-8EC5-41B9-B37B-E195F3B85625}" type="pres">
      <dgm:prSet presAssocID="{D7D8F1DE-989F-4C45-8F97-BF22A1DF3B9F}" presName="bgRect" presStyleLbl="alignNode1" presStyleIdx="1" presStyleCnt="3"/>
      <dgm:spPr/>
    </dgm:pt>
    <dgm:pt modelId="{E0F1F7A9-7383-4CA8-A87F-E4166EFC2F0C}" type="pres">
      <dgm:prSet presAssocID="{085EBA05-88CD-481A-AD6A-16BD28BCB586}" presName="sibTransNodeRect" presStyleLbl="alignNode1" presStyleIdx="1" presStyleCnt="3">
        <dgm:presLayoutVars>
          <dgm:chMax val="0"/>
          <dgm:bulletEnabled val="1"/>
        </dgm:presLayoutVars>
      </dgm:prSet>
      <dgm:spPr/>
    </dgm:pt>
    <dgm:pt modelId="{FC2BD303-8E29-46EB-9E2C-3217D24FC89B}" type="pres">
      <dgm:prSet presAssocID="{D7D8F1DE-989F-4C45-8F97-BF22A1DF3B9F}" presName="nodeRect" presStyleLbl="alignNode1" presStyleIdx="1" presStyleCnt="3">
        <dgm:presLayoutVars>
          <dgm:bulletEnabled val="1"/>
        </dgm:presLayoutVars>
      </dgm:prSet>
      <dgm:spPr/>
    </dgm:pt>
    <dgm:pt modelId="{FDE0C74C-8022-4C2A-9CF2-8697B3C8170E}" type="pres">
      <dgm:prSet presAssocID="{085EBA05-88CD-481A-AD6A-16BD28BCB586}" presName="sibTrans" presStyleCnt="0"/>
      <dgm:spPr/>
    </dgm:pt>
    <dgm:pt modelId="{49BA5132-6BCB-40F9-8781-B9C98EC34306}" type="pres">
      <dgm:prSet presAssocID="{E8133EB2-AE0C-45CE-991A-EFAE5B40357A}" presName="compositeNode" presStyleCnt="0">
        <dgm:presLayoutVars>
          <dgm:bulletEnabled val="1"/>
        </dgm:presLayoutVars>
      </dgm:prSet>
      <dgm:spPr/>
    </dgm:pt>
    <dgm:pt modelId="{9138C720-A0B4-4FA8-BDCF-D38CAAA9DA4C}" type="pres">
      <dgm:prSet presAssocID="{E8133EB2-AE0C-45CE-991A-EFAE5B40357A}" presName="bgRect" presStyleLbl="alignNode1" presStyleIdx="2" presStyleCnt="3"/>
      <dgm:spPr/>
    </dgm:pt>
    <dgm:pt modelId="{633D8662-8589-4D73-967E-EFC6C08CE62A}" type="pres">
      <dgm:prSet presAssocID="{3380948A-5090-448B-9D7A-0174F549CF5B}" presName="sibTransNodeRect" presStyleLbl="alignNode1" presStyleIdx="2" presStyleCnt="3">
        <dgm:presLayoutVars>
          <dgm:chMax val="0"/>
          <dgm:bulletEnabled val="1"/>
        </dgm:presLayoutVars>
      </dgm:prSet>
      <dgm:spPr/>
    </dgm:pt>
    <dgm:pt modelId="{FA73F480-B400-4BB0-929B-E60911FF9A45}" type="pres">
      <dgm:prSet presAssocID="{E8133EB2-AE0C-45CE-991A-EFAE5B40357A}" presName="nodeRect" presStyleLbl="alignNode1" presStyleIdx="2" presStyleCnt="3">
        <dgm:presLayoutVars>
          <dgm:bulletEnabled val="1"/>
        </dgm:presLayoutVars>
      </dgm:prSet>
      <dgm:spPr/>
    </dgm:pt>
  </dgm:ptLst>
  <dgm:cxnLst>
    <dgm:cxn modelId="{2A0E040D-F1FF-4216-9D2E-E4F788412510}" type="presOf" srcId="{085EBA05-88CD-481A-AD6A-16BD28BCB586}" destId="{E0F1F7A9-7383-4CA8-A87F-E4166EFC2F0C}" srcOrd="0" destOrd="0" presId="urn:microsoft.com/office/officeart/2016/7/layout/LinearBlockProcessNumbered"/>
    <dgm:cxn modelId="{81888112-682A-4543-B963-F590C3660BB4}" type="presOf" srcId="{0C8A8FA0-9ADA-4E0F-97A6-D63A926BEABD}" destId="{B151EC9B-49B2-448F-9A5E-46AD2F2F1246}" srcOrd="0" destOrd="0" presId="urn:microsoft.com/office/officeart/2016/7/layout/LinearBlockProcessNumbered"/>
    <dgm:cxn modelId="{BC68851A-2D72-4542-8DDD-C5DAAE506705}" srcId="{23D1564F-9BD0-4B02-A369-8DD0B3DC2CFB}" destId="{0C8A8FA0-9ADA-4E0F-97A6-D63A926BEABD}" srcOrd="0" destOrd="0" parTransId="{2A2EB907-6FBC-412B-BEE8-E54F71EFF1C6}" sibTransId="{9CAD2B5B-187E-4F77-9465-82014F0BE193}"/>
    <dgm:cxn modelId="{B0E92020-494A-49FF-AE19-269D83A13E4F}" type="presOf" srcId="{3380948A-5090-448B-9D7A-0174F549CF5B}" destId="{633D8662-8589-4D73-967E-EFC6C08CE62A}" srcOrd="0" destOrd="0" presId="urn:microsoft.com/office/officeart/2016/7/layout/LinearBlockProcessNumbered"/>
    <dgm:cxn modelId="{5C29C325-7E66-4317-96F6-918251E1A208}" srcId="{23D1564F-9BD0-4B02-A369-8DD0B3DC2CFB}" destId="{D7D8F1DE-989F-4C45-8F97-BF22A1DF3B9F}" srcOrd="1" destOrd="0" parTransId="{90C6AC70-16D4-40C4-BF31-84D541B2D954}" sibTransId="{085EBA05-88CD-481A-AD6A-16BD28BCB586}"/>
    <dgm:cxn modelId="{B2D85532-6CDC-4940-826D-C4C830CEE4D0}" type="presOf" srcId="{9CAD2B5B-187E-4F77-9465-82014F0BE193}" destId="{2BAD8FE4-D235-456F-8D20-B936B5AB2D6D}" srcOrd="0" destOrd="0" presId="urn:microsoft.com/office/officeart/2016/7/layout/LinearBlockProcessNumbered"/>
    <dgm:cxn modelId="{EDD89059-2730-47F2-97CB-9AB2D5A935EB}" srcId="{23D1564F-9BD0-4B02-A369-8DD0B3DC2CFB}" destId="{E8133EB2-AE0C-45CE-991A-EFAE5B40357A}" srcOrd="2" destOrd="0" parTransId="{9BD5A9F7-BA35-456C-A210-69C4178338CE}" sibTransId="{3380948A-5090-448B-9D7A-0174F549CF5B}"/>
    <dgm:cxn modelId="{4624909B-D746-4EF3-A111-36D365D7125C}" type="presOf" srcId="{D7D8F1DE-989F-4C45-8F97-BF22A1DF3B9F}" destId="{C8FDDDFC-8EC5-41B9-B37B-E195F3B85625}" srcOrd="0" destOrd="0" presId="urn:microsoft.com/office/officeart/2016/7/layout/LinearBlockProcessNumbered"/>
    <dgm:cxn modelId="{A08B69A4-1AF0-4E17-ABE1-9EA3616F469E}" type="presOf" srcId="{0C8A8FA0-9ADA-4E0F-97A6-D63A926BEABD}" destId="{B51AE854-5362-47A8-A285-8147C866A0EA}" srcOrd="1" destOrd="0" presId="urn:microsoft.com/office/officeart/2016/7/layout/LinearBlockProcessNumbered"/>
    <dgm:cxn modelId="{E928DFAD-85CB-4BF6-A48A-9D77808EAAE2}" type="presOf" srcId="{E8133EB2-AE0C-45CE-991A-EFAE5B40357A}" destId="{FA73F480-B400-4BB0-929B-E60911FF9A45}" srcOrd="1" destOrd="0" presId="urn:microsoft.com/office/officeart/2016/7/layout/LinearBlockProcessNumbered"/>
    <dgm:cxn modelId="{ED6CE8B9-501C-46C0-B839-61609F54B0A9}" type="presOf" srcId="{E8133EB2-AE0C-45CE-991A-EFAE5B40357A}" destId="{9138C720-A0B4-4FA8-BDCF-D38CAAA9DA4C}" srcOrd="0" destOrd="0" presId="urn:microsoft.com/office/officeart/2016/7/layout/LinearBlockProcessNumbered"/>
    <dgm:cxn modelId="{2D99DEDA-C685-490F-B357-4EA57650F162}" type="presOf" srcId="{23D1564F-9BD0-4B02-A369-8DD0B3DC2CFB}" destId="{D8C0CE2C-A97F-4596-8F04-03558AD7034F}" srcOrd="0" destOrd="0" presId="urn:microsoft.com/office/officeart/2016/7/layout/LinearBlockProcessNumbered"/>
    <dgm:cxn modelId="{23D8FEEF-751F-4216-8A07-0725EF584077}" type="presOf" srcId="{D7D8F1DE-989F-4C45-8F97-BF22A1DF3B9F}" destId="{FC2BD303-8E29-46EB-9E2C-3217D24FC89B}" srcOrd="1" destOrd="0" presId="urn:microsoft.com/office/officeart/2016/7/layout/LinearBlockProcessNumbered"/>
    <dgm:cxn modelId="{71270DEE-C6C3-4877-8BA1-A16876BCF9B6}" type="presParOf" srcId="{D8C0CE2C-A97F-4596-8F04-03558AD7034F}" destId="{C0F46178-1495-49F7-BC46-7182ED16B50F}" srcOrd="0" destOrd="0" presId="urn:microsoft.com/office/officeart/2016/7/layout/LinearBlockProcessNumbered"/>
    <dgm:cxn modelId="{E61446EA-82C9-4C4F-BE21-BB78EE6E82B5}" type="presParOf" srcId="{C0F46178-1495-49F7-BC46-7182ED16B50F}" destId="{B151EC9B-49B2-448F-9A5E-46AD2F2F1246}" srcOrd="0" destOrd="0" presId="urn:microsoft.com/office/officeart/2016/7/layout/LinearBlockProcessNumbered"/>
    <dgm:cxn modelId="{5A01A2B6-7035-4891-BBA8-35245DF3A76A}" type="presParOf" srcId="{C0F46178-1495-49F7-BC46-7182ED16B50F}" destId="{2BAD8FE4-D235-456F-8D20-B936B5AB2D6D}" srcOrd="1" destOrd="0" presId="urn:microsoft.com/office/officeart/2016/7/layout/LinearBlockProcessNumbered"/>
    <dgm:cxn modelId="{03032974-14EF-4F97-9546-97E9321F4ABA}" type="presParOf" srcId="{C0F46178-1495-49F7-BC46-7182ED16B50F}" destId="{B51AE854-5362-47A8-A285-8147C866A0EA}" srcOrd="2" destOrd="0" presId="urn:microsoft.com/office/officeart/2016/7/layout/LinearBlockProcessNumbered"/>
    <dgm:cxn modelId="{CBEBD31E-290D-4EBB-896D-95CA891BC99B}" type="presParOf" srcId="{D8C0CE2C-A97F-4596-8F04-03558AD7034F}" destId="{9BC4874E-74F8-484E-89A5-57822B4BEBAB}" srcOrd="1" destOrd="0" presId="urn:microsoft.com/office/officeart/2016/7/layout/LinearBlockProcessNumbered"/>
    <dgm:cxn modelId="{B4372EFA-B1DB-4134-B189-0EDCF16BF92A}" type="presParOf" srcId="{D8C0CE2C-A97F-4596-8F04-03558AD7034F}" destId="{2C30E343-EF75-4242-93BF-4C4597363C89}" srcOrd="2" destOrd="0" presId="urn:microsoft.com/office/officeart/2016/7/layout/LinearBlockProcessNumbered"/>
    <dgm:cxn modelId="{D3DD24D0-81C5-4A53-8422-930B7B798739}" type="presParOf" srcId="{2C30E343-EF75-4242-93BF-4C4597363C89}" destId="{C8FDDDFC-8EC5-41B9-B37B-E195F3B85625}" srcOrd="0" destOrd="0" presId="urn:microsoft.com/office/officeart/2016/7/layout/LinearBlockProcessNumbered"/>
    <dgm:cxn modelId="{0459AFFC-6197-4E0F-9686-1C271583C00E}" type="presParOf" srcId="{2C30E343-EF75-4242-93BF-4C4597363C89}" destId="{E0F1F7A9-7383-4CA8-A87F-E4166EFC2F0C}" srcOrd="1" destOrd="0" presId="urn:microsoft.com/office/officeart/2016/7/layout/LinearBlockProcessNumbered"/>
    <dgm:cxn modelId="{81B8D39C-B80B-4DCD-8482-DB6E47665E66}" type="presParOf" srcId="{2C30E343-EF75-4242-93BF-4C4597363C89}" destId="{FC2BD303-8E29-46EB-9E2C-3217D24FC89B}" srcOrd="2" destOrd="0" presId="urn:microsoft.com/office/officeart/2016/7/layout/LinearBlockProcessNumbered"/>
    <dgm:cxn modelId="{7F1B5978-F436-486B-A00E-196C29E57EE8}" type="presParOf" srcId="{D8C0CE2C-A97F-4596-8F04-03558AD7034F}" destId="{FDE0C74C-8022-4C2A-9CF2-8697B3C8170E}" srcOrd="3" destOrd="0" presId="urn:microsoft.com/office/officeart/2016/7/layout/LinearBlockProcessNumbered"/>
    <dgm:cxn modelId="{C8C380C3-314F-4607-BD45-000A093DD117}" type="presParOf" srcId="{D8C0CE2C-A97F-4596-8F04-03558AD7034F}" destId="{49BA5132-6BCB-40F9-8781-B9C98EC34306}" srcOrd="4" destOrd="0" presId="urn:microsoft.com/office/officeart/2016/7/layout/LinearBlockProcessNumbered"/>
    <dgm:cxn modelId="{6D310EC9-ACE2-414C-AF47-869A51D1428C}" type="presParOf" srcId="{49BA5132-6BCB-40F9-8781-B9C98EC34306}" destId="{9138C720-A0B4-4FA8-BDCF-D38CAAA9DA4C}" srcOrd="0" destOrd="0" presId="urn:microsoft.com/office/officeart/2016/7/layout/LinearBlockProcessNumbered"/>
    <dgm:cxn modelId="{D66E3AC0-3605-40FB-BF4D-8F692090F730}" type="presParOf" srcId="{49BA5132-6BCB-40F9-8781-B9C98EC34306}" destId="{633D8662-8589-4D73-967E-EFC6C08CE62A}" srcOrd="1" destOrd="0" presId="urn:microsoft.com/office/officeart/2016/7/layout/LinearBlockProcessNumbered"/>
    <dgm:cxn modelId="{EED5F2CA-5288-4729-AED3-D9ED905F6C9E}" type="presParOf" srcId="{49BA5132-6BCB-40F9-8781-B9C98EC34306}" destId="{FA73F480-B400-4BB0-929B-E60911FF9A4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E38F-64D0-4FB5-8BE8-3757D636878E}">
      <dsp:nvSpPr>
        <dsp:cNvPr id="0" name=""/>
        <dsp:cNvSpPr/>
      </dsp:nvSpPr>
      <dsp:spPr>
        <a:xfrm>
          <a:off x="0" y="116221"/>
          <a:ext cx="10515600" cy="12712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solidFill>
                <a:schemeClr val="bg1"/>
              </a:solidFill>
              <a:effectLst/>
              <a:latin typeface="+mn-lt"/>
            </a:rPr>
            <a:t>Enough processing power</a:t>
          </a:r>
          <a:r>
            <a:rPr lang="en-US" sz="5300" i="0" u="none" strike="noStrike" kern="1200">
              <a:solidFill>
                <a:schemeClr val="bg1"/>
              </a:solidFill>
              <a:effectLst/>
              <a:latin typeface="+mn-lt"/>
            </a:rPr>
            <a:t> </a:t>
          </a:r>
          <a:endParaRPr lang="en-US" sz="5300" kern="1200">
            <a:solidFill>
              <a:schemeClr val="bg1"/>
            </a:solidFill>
            <a:effectLst/>
          </a:endParaRPr>
        </a:p>
      </dsp:txBody>
      <dsp:txXfrm>
        <a:off x="62055" y="178276"/>
        <a:ext cx="10391490" cy="1147095"/>
      </dsp:txXfrm>
    </dsp:sp>
    <dsp:sp modelId="{4E7CF74E-D178-468C-A7A9-3AD8F40E2524}">
      <dsp:nvSpPr>
        <dsp:cNvPr id="0" name=""/>
        <dsp:cNvSpPr/>
      </dsp:nvSpPr>
      <dsp:spPr>
        <a:xfrm>
          <a:off x="0" y="1540066"/>
          <a:ext cx="10515600" cy="127120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solidFill>
                <a:schemeClr val="bg1"/>
              </a:solidFill>
              <a:effectLst/>
              <a:latin typeface="+mn-lt"/>
            </a:rPr>
            <a:t>Enough CCTV cameras</a:t>
          </a:r>
          <a:endParaRPr lang="en-US" sz="5300" kern="1200">
            <a:solidFill>
              <a:schemeClr val="bg1"/>
            </a:solidFill>
            <a:effectLst/>
          </a:endParaRPr>
        </a:p>
      </dsp:txBody>
      <dsp:txXfrm>
        <a:off x="62055" y="1602121"/>
        <a:ext cx="10391490" cy="1147095"/>
      </dsp:txXfrm>
    </dsp:sp>
    <dsp:sp modelId="{46A25378-7F7B-46A1-8A98-D41C39765EE2}">
      <dsp:nvSpPr>
        <dsp:cNvPr id="0" name=""/>
        <dsp:cNvSpPr/>
      </dsp:nvSpPr>
      <dsp:spPr>
        <a:xfrm>
          <a:off x="0" y="2963911"/>
          <a:ext cx="10515600" cy="127120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dirty="0">
              <a:solidFill>
                <a:schemeClr val="bg1"/>
              </a:solidFill>
              <a:effectLst/>
              <a:latin typeface="+mn-lt"/>
            </a:rPr>
            <a:t>Reliable, robust and accurate system</a:t>
          </a:r>
          <a:endParaRPr lang="en-US" sz="5300" kern="1200" dirty="0">
            <a:solidFill>
              <a:schemeClr val="bg1"/>
            </a:solidFill>
            <a:effectLst/>
          </a:endParaRPr>
        </a:p>
      </dsp:txBody>
      <dsp:txXfrm>
        <a:off x="62055" y="3025966"/>
        <a:ext cx="10391490" cy="1147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E38F-64D0-4FB5-8BE8-3757D636878E}">
      <dsp:nvSpPr>
        <dsp:cNvPr id="0" name=""/>
        <dsp:cNvSpPr/>
      </dsp:nvSpPr>
      <dsp:spPr>
        <a:xfrm>
          <a:off x="0" y="523043"/>
          <a:ext cx="10515600"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effectLst/>
              <a:latin typeface="+mn-lt"/>
            </a:rPr>
            <a:t>Deep Learning</a:t>
          </a:r>
          <a:endParaRPr lang="en-US" sz="6500" kern="1200">
            <a:solidFill>
              <a:schemeClr val="bg1"/>
            </a:solidFill>
            <a:effectLst/>
          </a:endParaRPr>
        </a:p>
      </dsp:txBody>
      <dsp:txXfrm>
        <a:off x="76105" y="599148"/>
        <a:ext cx="10363390" cy="1406815"/>
      </dsp:txXfrm>
    </dsp:sp>
    <dsp:sp modelId="{4E7CF74E-D178-468C-A7A9-3AD8F40E2524}">
      <dsp:nvSpPr>
        <dsp:cNvPr id="0" name=""/>
        <dsp:cNvSpPr/>
      </dsp:nvSpPr>
      <dsp:spPr>
        <a:xfrm>
          <a:off x="0" y="2269269"/>
          <a:ext cx="10515600" cy="155902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effectLst/>
              <a:latin typeface="+mn-lt"/>
            </a:rPr>
            <a:t>Feature Extraction</a:t>
          </a:r>
          <a:endParaRPr lang="en-US" sz="6500" kern="1200">
            <a:solidFill>
              <a:schemeClr val="bg1"/>
            </a:solidFill>
            <a:effectLst/>
          </a:endParaRPr>
        </a:p>
      </dsp:txBody>
      <dsp:txXfrm>
        <a:off x="76105" y="2345374"/>
        <a:ext cx="10363390"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1EC9B-49B2-448F-9A5E-46AD2F2F1246}">
      <dsp:nvSpPr>
        <dsp:cNvPr id="0" name=""/>
        <dsp:cNvSpPr/>
      </dsp:nvSpPr>
      <dsp:spPr>
        <a:xfrm>
          <a:off x="821" y="179348"/>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Use TCFI (track compensated frame interpolation) in tracking module</a:t>
          </a:r>
        </a:p>
      </dsp:txBody>
      <dsp:txXfrm>
        <a:off x="821" y="1776404"/>
        <a:ext cx="3327201" cy="2395585"/>
      </dsp:txXfrm>
    </dsp:sp>
    <dsp:sp modelId="{2BAD8FE4-D235-456F-8D20-B936B5AB2D6D}">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C8FDDDFC-8EC5-41B9-B37B-E195F3B85625}">
      <dsp:nvSpPr>
        <dsp:cNvPr id="0" name=""/>
        <dsp:cNvSpPr/>
      </dsp:nvSpPr>
      <dsp:spPr>
        <a:xfrm>
          <a:off x="3594199" y="179348"/>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Make pipeline and separate the modules to processes</a:t>
          </a:r>
        </a:p>
      </dsp:txBody>
      <dsp:txXfrm>
        <a:off x="3594199" y="1776404"/>
        <a:ext cx="3327201" cy="2395585"/>
      </dsp:txXfrm>
    </dsp:sp>
    <dsp:sp modelId="{E0F1F7A9-7383-4CA8-A87F-E4166EFC2F0C}">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9138C720-A0B4-4FA8-BDCF-D38CAAA9DA4C}">
      <dsp:nvSpPr>
        <dsp:cNvPr id="0" name=""/>
        <dsp:cNvSpPr/>
      </dsp:nvSpPr>
      <dsp:spPr>
        <a:xfrm>
          <a:off x="7187576" y="179348"/>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Order the algorithms as specified in the research paper</a:t>
          </a:r>
        </a:p>
      </dsp:txBody>
      <dsp:txXfrm>
        <a:off x="7187576" y="1776404"/>
        <a:ext cx="3327201" cy="2395585"/>
      </dsp:txXfrm>
    </dsp:sp>
    <dsp:sp modelId="{633D8662-8589-4D73-967E-EFC6C08CE62A}">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4F7A7-B8F1-4BDE-BAAB-137AB8931A8A}" type="datetimeFigureOut">
              <a:rPr lang="en-US" smtClean="0"/>
              <a:t>12/26/2021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8428F-1503-498D-9215-BF1340DA6FBF}" type="slidenum">
              <a:rPr lang="en-US" smtClean="0"/>
              <a:t>‹#›</a:t>
            </a:fld>
            <a:endParaRPr lang="en-US"/>
          </a:p>
        </p:txBody>
      </p:sp>
    </p:spTree>
    <p:extLst>
      <p:ext uri="{BB962C8B-B14F-4D97-AF65-F5344CB8AC3E}">
        <p14:creationId xmlns:p14="http://schemas.microsoft.com/office/powerpoint/2010/main" val="358289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hey.. Hey everyone, My name is </a:t>
            </a:r>
            <a:r>
              <a:rPr lang="en-US" sz="1800" b="0" i="0" u="none" strike="noStrike" dirty="0" err="1">
                <a:solidFill>
                  <a:srgbClr val="000000"/>
                </a:solidFill>
                <a:effectLst/>
                <a:latin typeface="Arial" panose="020B0604020202020204" pitchFamily="34" charset="0"/>
              </a:rPr>
              <a:t>khaled</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sabry</a:t>
            </a:r>
            <a:r>
              <a:rPr lang="en-US" sz="1800" b="0" i="0" u="none" strike="noStrike" dirty="0">
                <a:solidFill>
                  <a:srgbClr val="000000"/>
                </a:solidFill>
                <a:effectLst/>
                <a:latin typeface="Arial" panose="020B0604020202020204" pitchFamily="34" charset="0"/>
              </a:rPr>
              <a:t> and I am here to show and illustrate  what me and my friend Mohamed Emad have been working on in the research paper (Road traffic accidents detection based on crash estimation)</a:t>
            </a: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a:t>
            </a:fld>
            <a:endParaRPr lang="en-US"/>
          </a:p>
        </p:txBody>
      </p:sp>
    </p:spTree>
    <p:extLst>
      <p:ext uri="{BB962C8B-B14F-4D97-AF65-F5344CB8AC3E}">
        <p14:creationId xmlns:p14="http://schemas.microsoft.com/office/powerpoint/2010/main" val="20571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detection module we used a famous deep neural network called Yolo, it's fast and accurate in detection.</a:t>
            </a:r>
            <a:br>
              <a:rPr lang="en-US" b="0" dirty="0">
                <a:effectLst/>
              </a:rPr>
            </a:br>
            <a:r>
              <a:rPr lang="en-US" sz="1800" b="0" i="0" u="none" strike="noStrike" dirty="0">
                <a:solidFill>
                  <a:srgbClr val="000000"/>
                </a:solidFill>
                <a:effectLst/>
                <a:latin typeface="Arial" panose="020B0604020202020204" pitchFamily="34" charset="0"/>
              </a:rPr>
              <a:t>Input to this module is (1 second and the 1 second contains 30 frames)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only process in yolo the first frame and send the rest to the tracking module</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10</a:t>
            </a:fld>
            <a:endParaRPr lang="en-US"/>
          </a:p>
        </p:txBody>
      </p:sp>
    </p:spTree>
    <p:extLst>
      <p:ext uri="{BB962C8B-B14F-4D97-AF65-F5344CB8AC3E}">
        <p14:creationId xmlns:p14="http://schemas.microsoft.com/office/powerpoint/2010/main" val="214781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Tracking Module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module we tried two algorithms for tracking one of which was Lucas </a:t>
            </a:r>
            <a:r>
              <a:rPr lang="en-US" sz="1800" b="0" i="0" u="none" strike="noStrike" dirty="0" err="1">
                <a:solidFill>
                  <a:srgbClr val="000000"/>
                </a:solidFill>
                <a:effectLst/>
                <a:latin typeface="Arial" panose="020B0604020202020204" pitchFamily="34" charset="0"/>
              </a:rPr>
              <a:t>Kanade</a:t>
            </a:r>
            <a:r>
              <a:rPr lang="en-US" sz="1800" b="0" i="0" u="none" strike="noStrike" dirty="0">
                <a:solidFill>
                  <a:srgbClr val="000000"/>
                </a:solidFill>
                <a:effectLst/>
                <a:latin typeface="Arial" panose="020B0604020202020204" pitchFamily="34" charset="0"/>
              </a:rPr>
              <a:t> tracker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was slow and results in bad tracking as it depends on corners of the vehicles as features to track which when an occlusion occurs it loses its focus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went to another tracking algorithm called </a:t>
            </a:r>
            <a:r>
              <a:rPr lang="en-US" sz="1800" b="0" i="0" u="none" strike="noStrike" dirty="0" err="1">
                <a:solidFill>
                  <a:srgbClr val="000000"/>
                </a:solidFill>
                <a:effectLst/>
                <a:latin typeface="Arial" panose="020B0604020202020204" pitchFamily="34" charset="0"/>
              </a:rPr>
              <a:t>Mosse</a:t>
            </a:r>
            <a:r>
              <a:rPr lang="en-US" sz="1800" b="0" i="0" u="none" strike="noStrike" dirty="0">
                <a:solidFill>
                  <a:srgbClr val="000000"/>
                </a:solidFill>
                <a:effectLst/>
                <a:latin typeface="Arial" panose="020B0604020202020204" pitchFamily="34" charset="0"/>
              </a:rPr>
              <a:t> which is fast and accurate and better in occlusions and rotations </a:t>
            </a:r>
            <a:br>
              <a:rPr lang="en-US" b="0" dirty="0">
                <a:effectLst/>
              </a:rPr>
            </a:br>
            <a:r>
              <a:rPr lang="en-US" sz="1800" b="0" i="0" u="none" strike="noStrike" dirty="0">
                <a:solidFill>
                  <a:srgbClr val="000000"/>
                </a:solidFill>
                <a:effectLst/>
                <a:latin typeface="Arial" panose="020B0604020202020204" pitchFamily="34" charset="0"/>
              </a:rPr>
              <a:t>The Input to this module is the output of the detection module which is 1 with the detected vehicles and 29 frames to track every vehicle in them</a:t>
            </a:r>
            <a:br>
              <a:rPr lang="en-US" b="0" dirty="0">
                <a:effectLst/>
              </a:rPr>
            </a:br>
            <a:r>
              <a:rPr lang="en-US" sz="1800" b="0" i="0" u="none" strike="noStrike" dirty="0">
                <a:solidFill>
                  <a:srgbClr val="000000"/>
                </a:solidFill>
                <a:effectLst/>
                <a:latin typeface="Arial" panose="020B0604020202020204" pitchFamily="34" charset="0"/>
              </a:rPr>
              <a:t>The output of this module consists of an Object for every vehicle storing the positions in a pixel unit and sending only the objects to the next module.</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11</a:t>
            </a:fld>
            <a:endParaRPr lang="en-US"/>
          </a:p>
        </p:txBody>
      </p:sp>
    </p:spTree>
    <p:extLst>
      <p:ext uri="{BB962C8B-B14F-4D97-AF65-F5344CB8AC3E}">
        <p14:creationId xmlns:p14="http://schemas.microsoft.com/office/powerpoint/2010/main" val="308886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let's dive into our work.. the algorithms to detect the crash..</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 found it is better to list the whole steps at the start and go in depth later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first.. we need to estimate the speed of the vehicles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second.. estimate the future position for the vehicles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third algorithm… compare the average speed for each two vehicles at specific frame No…</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fourth algorithm.. is we need to measure the distance between the estimated future centers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lastly.. compare the estimated future center to the actual future center</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12</a:t>
            </a:fld>
            <a:endParaRPr lang="en-US"/>
          </a:p>
        </p:txBody>
      </p:sp>
    </p:spTree>
    <p:extLst>
      <p:ext uri="{BB962C8B-B14F-4D97-AF65-F5344CB8AC3E}">
        <p14:creationId xmlns:p14="http://schemas.microsoft.com/office/powerpoint/2010/main" val="74780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let's start with the first algorithm… the speed estimation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need first to estimate the speed of the vehicles, but it is not a trivial process as it might sound, as we deal with generic </a:t>
            </a:r>
            <a:r>
              <a:rPr lang="en-US" sz="1800" b="0" i="0" u="none" strike="noStrike" dirty="0" err="1">
                <a:solidFill>
                  <a:srgbClr val="000000"/>
                </a:solidFill>
                <a:effectLst/>
                <a:latin typeface="Arial" panose="020B0604020202020204" pitchFamily="34" charset="0"/>
              </a:rPr>
              <a:t>CCTv</a:t>
            </a:r>
            <a:r>
              <a:rPr lang="en-US" sz="1800" b="0" i="0" u="none" strike="noStrike" dirty="0">
                <a:solidFill>
                  <a:srgbClr val="000000"/>
                </a:solidFill>
                <a:effectLst/>
                <a:latin typeface="Arial" panose="020B0604020202020204" pitchFamily="34" charset="0"/>
              </a:rPr>
              <a:t> cameras that have different resolutions and capture the view with different scale or hanged in different angles, that is why we must measure the speed with different unit other than the pixel unit</a:t>
            </a:r>
            <a:br>
              <a:rPr lang="en-US" b="0" dirty="0">
                <a:effectLst/>
              </a:rPr>
            </a:br>
            <a:r>
              <a:rPr lang="en-US" sz="1800" b="0" i="0" u="none" strike="noStrike" dirty="0">
                <a:solidFill>
                  <a:srgbClr val="000000"/>
                </a:solidFill>
                <a:effectLst/>
                <a:latin typeface="Arial" panose="020B0604020202020204" pitchFamily="34" charset="0"/>
              </a:rPr>
              <a:t>So we have two problems here  when we try to estimate the speed </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13</a:t>
            </a:fld>
            <a:endParaRPr lang="en-US"/>
          </a:p>
        </p:txBody>
      </p:sp>
    </p:spTree>
    <p:extLst>
      <p:ext uri="{BB962C8B-B14F-4D97-AF65-F5344CB8AC3E}">
        <p14:creationId xmlns:p14="http://schemas.microsoft.com/office/powerpoint/2010/main" val="3175514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first… is the camera resolution, as we may have some cameras with </a:t>
            </a:r>
            <a:r>
              <a:rPr lang="en-US" sz="1800" b="0" i="0" u="none" strike="noStrike" dirty="0" err="1">
                <a:solidFill>
                  <a:srgbClr val="000000"/>
                </a:solidFill>
                <a:effectLst/>
                <a:latin typeface="Arial" panose="020B0604020202020204" pitchFamily="34" charset="0"/>
              </a:rPr>
              <a:t>hd</a:t>
            </a:r>
            <a:r>
              <a:rPr lang="en-US" sz="1800" b="0" i="0" u="none" strike="noStrike" dirty="0">
                <a:solidFill>
                  <a:srgbClr val="000000"/>
                </a:solidFill>
                <a:effectLst/>
                <a:latin typeface="Arial" panose="020B0604020202020204" pitchFamily="34" charset="0"/>
              </a:rPr>
              <a:t> quality and others with full or ultra </a:t>
            </a:r>
            <a:r>
              <a:rPr lang="en-US" sz="1800" b="0" i="0" u="none" strike="noStrike" dirty="0" err="1">
                <a:solidFill>
                  <a:srgbClr val="000000"/>
                </a:solidFill>
                <a:effectLst/>
                <a:latin typeface="Arial" panose="020B0604020202020204" pitchFamily="34" charset="0"/>
              </a:rPr>
              <a:t>hd</a:t>
            </a:r>
            <a:r>
              <a:rPr lang="en-US" sz="1800" b="0" i="0" u="none" strike="noStrike" dirty="0">
                <a:solidFill>
                  <a:srgbClr val="000000"/>
                </a:solidFill>
                <a:effectLst/>
                <a:latin typeface="Arial" panose="020B0604020202020204" pitchFamily="34" charset="0"/>
              </a:rPr>
              <a:t> resolution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solve this, you need to downscale or upscale your input to the system with static resolution.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14</a:t>
            </a:fld>
            <a:endParaRPr lang="en-US"/>
          </a:p>
        </p:txBody>
      </p:sp>
    </p:spTree>
    <p:extLst>
      <p:ext uri="{BB962C8B-B14F-4D97-AF65-F5344CB8AC3E}">
        <p14:creationId xmlns:p14="http://schemas.microsoft.com/office/powerpoint/2010/main" val="696832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second problem… is the camera shot scale, .. if the camera shot is close to the street then it will show that the vehicles are moving faster than the vehicles that are captured by a camera taking a wide or long shot, </a:t>
            </a: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15</a:t>
            </a:fld>
            <a:endParaRPr lang="en-US"/>
          </a:p>
        </p:txBody>
      </p:sp>
    </p:spTree>
    <p:extLst>
      <p:ext uri="{BB962C8B-B14F-4D97-AF65-F5344CB8AC3E}">
        <p14:creationId xmlns:p14="http://schemas.microsoft.com/office/powerpoint/2010/main" val="119082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we applied these two equations to solve this problem.</a:t>
            </a:r>
            <a:br>
              <a:rPr lang="en-US" b="0" dirty="0">
                <a:effectLst/>
              </a:rPr>
            </a:br>
            <a:r>
              <a:rPr lang="en-US" sz="1800" b="0" i="0" u="none" strike="noStrike" dirty="0">
                <a:solidFill>
                  <a:srgbClr val="000000"/>
                </a:solidFill>
                <a:effectLst/>
                <a:latin typeface="Arial" panose="020B0604020202020204" pitchFamily="34" charset="0"/>
              </a:rPr>
              <a:t>as you can see we multiply the speed by a </a:t>
            </a:r>
            <a:r>
              <a:rPr lang="en-US" sz="1800" b="0" i="0" u="none" strike="noStrike" dirty="0" err="1">
                <a:solidFill>
                  <a:srgbClr val="000000"/>
                </a:solidFill>
                <a:effectLst/>
                <a:latin typeface="Arial" panose="020B0604020202020204" pitchFamily="34" charset="0"/>
              </a:rPr>
              <a:t>coffienct</a:t>
            </a:r>
            <a:r>
              <a:rPr lang="en-US" sz="1800" b="0" i="0" u="none" strike="noStrike" dirty="0">
                <a:solidFill>
                  <a:srgbClr val="000000"/>
                </a:solidFill>
                <a:effectLst/>
                <a:latin typeface="Arial" panose="020B0604020202020204" pitchFamily="34" charset="0"/>
              </a:rPr>
              <a:t> to change the speed unit from pixel unit to scaled unit… so here in the </a:t>
            </a:r>
            <a:r>
              <a:rPr lang="en-US" sz="1800" b="0" i="0" u="none" strike="noStrike" dirty="0" err="1">
                <a:solidFill>
                  <a:srgbClr val="000000"/>
                </a:solidFill>
                <a:effectLst/>
                <a:latin typeface="Arial" panose="020B0604020202020204" pitchFamily="34" charset="0"/>
              </a:rPr>
              <a:t>coffienct</a:t>
            </a:r>
            <a:r>
              <a:rPr lang="en-US" sz="1800" b="0" i="0" u="none" strike="noStrike" dirty="0">
                <a:solidFill>
                  <a:srgbClr val="000000"/>
                </a:solidFill>
                <a:effectLst/>
                <a:latin typeface="Arial" panose="020B0604020202020204" pitchFamily="34" charset="0"/>
              </a:rPr>
              <a:t> you can see that whenever the vehicle area increases which means that the camera is taking a close shot then the speed will be slower but also we are taking into consideration the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different types of vehicles as the motorcycle area will appear less than truck area at all cases… which is handled by the alpha symbol.. a hyper parameter  that is set different to each type of vehicle.. you can also see from the equation that we handled the different types of resolutions…</a:t>
            </a:r>
            <a:br>
              <a:rPr lang="en-US" b="0" dirty="0">
                <a:effectLst/>
              </a:rPr>
            </a:br>
            <a:r>
              <a:rPr lang="en-US" sz="1800" b="0" i="0" u="none" strike="noStrike" dirty="0">
                <a:solidFill>
                  <a:srgbClr val="000000"/>
                </a:solidFill>
                <a:effectLst/>
                <a:latin typeface="Arial" panose="020B0604020202020204" pitchFamily="34" charset="0"/>
              </a:rPr>
              <a:t>The estimated speed from this equation was very good, especially to our problem here..</a:t>
            </a:r>
            <a:br>
              <a:rPr lang="en-US" b="0" dirty="0">
                <a:effectLst/>
              </a:rPr>
            </a:br>
            <a:r>
              <a:rPr lang="en-US" sz="1800" b="0" i="0" u="none" strike="noStrike" dirty="0">
                <a:solidFill>
                  <a:srgbClr val="000000"/>
                </a:solidFill>
                <a:effectLst/>
                <a:latin typeface="Arial" panose="020B0604020202020204" pitchFamily="34" charset="0"/>
              </a:rPr>
              <a:t>so let's go to the second algorithm… The estimated future center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16</a:t>
            </a:fld>
            <a:endParaRPr lang="en-US"/>
          </a:p>
        </p:txBody>
      </p:sp>
    </p:spTree>
    <p:extLst>
      <p:ext uri="{BB962C8B-B14F-4D97-AF65-F5344CB8AC3E}">
        <p14:creationId xmlns:p14="http://schemas.microsoft.com/office/powerpoint/2010/main" val="2367848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now have the exact positions for 30 frames, we need to estimate the future center after 10 frames.</a:t>
            </a:r>
            <a:br>
              <a:rPr lang="en-US" b="0" dirty="0">
                <a:effectLst/>
              </a:rPr>
            </a:br>
            <a:r>
              <a:rPr lang="en-US" sz="1800" b="0" i="0" u="none" strike="noStrike" dirty="0">
                <a:solidFill>
                  <a:srgbClr val="000000"/>
                </a:solidFill>
                <a:effectLst/>
                <a:latin typeface="Arial" panose="020B0604020202020204" pitchFamily="34" charset="0"/>
              </a:rPr>
              <a:t>let's take an example, if the vehicle is in frame No 11 we need to know where it will be after 10 frames from now which means where the estimated future center is at frame No 21.</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solution for that is simple at this point, as we will get the average of the past 10 frames in x axis and y axis and will estimate where it will be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you will notice that the array of estimated positions must have the first 15 positions with value equals zero and that is because we can not estimate where the vehicle will be in frame No 11 with only one frame.. so to solve this… the system will need to detect vehicles every half second and send 30 frames as usual to the tracking with no change in the next modules.</a:t>
            </a:r>
            <a:br>
              <a:rPr lang="en-US" b="0" dirty="0">
                <a:effectLst/>
              </a:rPr>
            </a:br>
            <a:r>
              <a:rPr lang="en-US" sz="1800" b="0" i="0" u="none" strike="noStrike" dirty="0">
                <a:solidFill>
                  <a:srgbClr val="000000"/>
                </a:solidFill>
                <a:effectLst/>
                <a:latin typeface="Arial" panose="020B0604020202020204" pitchFamily="34" charset="0"/>
              </a:rPr>
              <a:t>from Now on the next algorithms you will have to implement them in order… but first we will need to define an important thing</a:t>
            </a:r>
            <a:endParaRPr lang="en-US" b="0" dirty="0">
              <a:effectLst/>
            </a:endParaRPr>
          </a:p>
          <a:p>
            <a:br>
              <a:rPr lang="en-US" b="0" dirty="0">
                <a:effectLst/>
              </a:rPr>
            </a:br>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17</a:t>
            </a:fld>
            <a:endParaRPr lang="en-US"/>
          </a:p>
        </p:txBody>
      </p:sp>
    </p:spTree>
    <p:extLst>
      <p:ext uri="{BB962C8B-B14F-4D97-AF65-F5344CB8AC3E}">
        <p14:creationId xmlns:p14="http://schemas.microsoft.com/office/powerpoint/2010/main" val="304810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will not investigate in  images or footages we will investigate in case, so what is a case</a:t>
            </a:r>
            <a:br>
              <a:rPr lang="en-US" b="0" dirty="0">
                <a:effectLst/>
              </a:rPr>
            </a:br>
            <a:r>
              <a:rPr lang="en-US" sz="1800" b="0" i="0" u="none" strike="noStrike" dirty="0">
                <a:solidFill>
                  <a:srgbClr val="000000"/>
                </a:solidFill>
                <a:effectLst/>
                <a:latin typeface="Arial" panose="020B0604020202020204" pitchFamily="34" charset="0"/>
              </a:rPr>
              <a:t>A case is Vehicle A with Vehicle B at frame No x</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will compare every two vehicles with each other and every two vehicles we will compare them at specific frame No and either to tell this is accident or Not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18</a:t>
            </a:fld>
            <a:endParaRPr lang="en-US"/>
          </a:p>
        </p:txBody>
      </p:sp>
    </p:spTree>
    <p:extLst>
      <p:ext uri="{BB962C8B-B14F-4D97-AF65-F5344CB8AC3E}">
        <p14:creationId xmlns:p14="http://schemas.microsoft.com/office/powerpoint/2010/main" val="3283641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let's start with the third algorithm.. comparing average speed of each two vehicles</a:t>
            </a:r>
            <a:br>
              <a:rPr lang="en-US" b="0" dirty="0">
                <a:effectLst/>
              </a:rPr>
            </a:br>
            <a:r>
              <a:rPr lang="en-US" sz="1800" b="0" i="0" u="none" strike="noStrike" dirty="0">
                <a:solidFill>
                  <a:srgbClr val="000000"/>
                </a:solidFill>
                <a:effectLst/>
                <a:latin typeface="Arial" panose="020B0604020202020204" pitchFamily="34" charset="0"/>
              </a:rPr>
              <a:t>In this step we need to limit cases that could cause an accident by the speed..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if both vehicles are moving slowly or stopped then we will limit this case as it won't make an accident as their speed wouldn't allow them to do so..</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if one or both of them are moving above the speed limit then it could cause an accident to each other so it will go to the fourth algorithm..</a:t>
            </a:r>
            <a:br>
              <a:rPr lang="en-US" b="0" dirty="0">
                <a:effectLst/>
              </a:rPr>
            </a:br>
            <a:r>
              <a:rPr lang="en-US" sz="1800" b="0" i="0" u="none" strike="noStrike" dirty="0">
                <a:solidFill>
                  <a:srgbClr val="000000"/>
                </a:solidFill>
                <a:effectLst/>
                <a:latin typeface="Arial" panose="020B0604020202020204" pitchFamily="34" charset="0"/>
              </a:rPr>
              <a:t>After this module.. Only high speed cases will be investigated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module helps a lot in improving performance… As you can see in the photo in a traffic jam the system will limit those possibilities of a crash at this step and will not go further.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19</a:t>
            </a:fld>
            <a:endParaRPr lang="en-US"/>
          </a:p>
        </p:txBody>
      </p:sp>
    </p:spTree>
    <p:extLst>
      <p:ext uri="{BB962C8B-B14F-4D97-AF65-F5344CB8AC3E}">
        <p14:creationId xmlns:p14="http://schemas.microsoft.com/office/powerpoint/2010/main" val="45680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but before we dive into that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need to ask one question.. What do we want to solve here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a:t>
            </a:fld>
            <a:endParaRPr lang="en-US"/>
          </a:p>
        </p:txBody>
      </p:sp>
    </p:spTree>
    <p:extLst>
      <p:ext uri="{BB962C8B-B14F-4D97-AF65-F5344CB8AC3E}">
        <p14:creationId xmlns:p14="http://schemas.microsoft.com/office/powerpoint/2010/main" val="3134711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fourth algorithm.. Measuring the distance between the estimated future center</a:t>
            </a:r>
            <a:br>
              <a:rPr lang="en-US" b="0" dirty="0">
                <a:effectLst/>
              </a:rPr>
            </a:br>
            <a:r>
              <a:rPr lang="en-US" sz="1800" b="0" i="0" u="none" strike="noStrike" dirty="0">
                <a:solidFill>
                  <a:srgbClr val="000000"/>
                </a:solidFill>
                <a:effectLst/>
                <a:latin typeface="Arial" panose="020B0604020202020204" pitchFamily="34" charset="0"/>
              </a:rPr>
              <a:t>why do we need that ?? as we need to limit the cases where the vehicles will not meet close to each other in the future… but why did we use the estimated future ?? Why didn't we use the current positions ?? The answer is.. the two vehicles may be at the current position away from each other but with the high speed  of the two, the estimate after 10 frames will be close to each other and it may cause a crash.</a:t>
            </a:r>
            <a:br>
              <a:rPr lang="en-US" b="0" dirty="0">
                <a:effectLst/>
              </a:rPr>
            </a:br>
            <a:r>
              <a:rPr lang="en-US" sz="1800" b="0" i="0" u="none" strike="noStrike" dirty="0">
                <a:solidFill>
                  <a:srgbClr val="000000"/>
                </a:solidFill>
                <a:effectLst/>
                <a:latin typeface="Arial" panose="020B0604020202020204" pitchFamily="34" charset="0"/>
              </a:rPr>
              <a:t>So according to this algorithm in the photo you can calculate the limit value by the two vehicles diameters if it's below then a crash may occur.. and if not then they will be away from each other in the future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After this module.. Only high speed and close to each other cases will be investigated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20</a:t>
            </a:fld>
            <a:endParaRPr lang="en-US"/>
          </a:p>
        </p:txBody>
      </p:sp>
    </p:spTree>
    <p:extLst>
      <p:ext uri="{BB962C8B-B14F-4D97-AF65-F5344CB8AC3E}">
        <p14:creationId xmlns:p14="http://schemas.microsoft.com/office/powerpoint/2010/main" val="2968819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fifth and last </a:t>
            </a:r>
            <a:r>
              <a:rPr lang="en-US" sz="1800" b="0" i="0" u="none" strike="noStrike" dirty="0" err="1">
                <a:solidFill>
                  <a:srgbClr val="000000"/>
                </a:solidFill>
                <a:effectLst/>
                <a:latin typeface="Arial" panose="020B0604020202020204" pitchFamily="34" charset="0"/>
              </a:rPr>
              <a:t>algorithm..Compare</a:t>
            </a:r>
            <a:r>
              <a:rPr lang="en-US" sz="1800" b="0" i="0" u="none" strike="noStrike" dirty="0">
                <a:solidFill>
                  <a:srgbClr val="000000"/>
                </a:solidFill>
                <a:effectLst/>
                <a:latin typeface="Arial" panose="020B0604020202020204" pitchFamily="34" charset="0"/>
              </a:rPr>
              <a:t>  the  distance of future and actual center</a:t>
            </a:r>
            <a:br>
              <a:rPr lang="en-US" b="0" dirty="0">
                <a:effectLst/>
              </a:rPr>
            </a:br>
            <a:r>
              <a:rPr lang="en-US" sz="1800" b="0" i="0" u="none" strike="noStrike" dirty="0">
                <a:solidFill>
                  <a:srgbClr val="000000"/>
                </a:solidFill>
                <a:effectLst/>
                <a:latin typeface="Arial" panose="020B0604020202020204" pitchFamily="34" charset="0"/>
              </a:rPr>
              <a:t>at this stage or at this point High speed vehicles and close range to each other will report on an accident but if the camera angle is not perpendicular on the road which is most of </a:t>
            </a:r>
            <a:r>
              <a:rPr lang="en-US" sz="1800" b="0" i="0" u="none" strike="noStrike" dirty="0" err="1">
                <a:solidFill>
                  <a:srgbClr val="000000"/>
                </a:solidFill>
                <a:effectLst/>
                <a:latin typeface="Arial" panose="020B0604020202020204" pitchFamily="34" charset="0"/>
              </a:rPr>
              <a:t>cctv</a:t>
            </a:r>
            <a:r>
              <a:rPr lang="en-US" sz="1800" b="0" i="0" u="none" strike="noStrike" dirty="0">
                <a:solidFill>
                  <a:srgbClr val="000000"/>
                </a:solidFill>
                <a:effectLst/>
                <a:latin typeface="Arial" panose="020B0604020202020204" pitchFamily="34" charset="0"/>
              </a:rPr>
              <a:t> cameras are… then an occlusion will occur and it will show as if they crash to each other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21</a:t>
            </a:fld>
            <a:endParaRPr lang="en-US"/>
          </a:p>
        </p:txBody>
      </p:sp>
    </p:spTree>
    <p:extLst>
      <p:ext uri="{BB962C8B-B14F-4D97-AF65-F5344CB8AC3E}">
        <p14:creationId xmlns:p14="http://schemas.microsoft.com/office/powerpoint/2010/main" val="1795323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solve </a:t>
            </a:r>
            <a:r>
              <a:rPr lang="en-US" sz="1800" b="0" i="0" u="none" strike="noStrike" dirty="0" err="1">
                <a:solidFill>
                  <a:srgbClr val="000000"/>
                </a:solidFill>
                <a:effectLst/>
                <a:latin typeface="Arial" panose="020B0604020202020204" pitchFamily="34" charset="0"/>
              </a:rPr>
              <a:t>this..we</a:t>
            </a:r>
            <a:r>
              <a:rPr lang="en-US" sz="1800" b="0" i="0" u="none" strike="noStrike" dirty="0">
                <a:solidFill>
                  <a:srgbClr val="000000"/>
                </a:solidFill>
                <a:effectLst/>
                <a:latin typeface="Arial" panose="020B0604020202020204" pitchFamily="34" charset="0"/>
              </a:rPr>
              <a:t> will calculate the difference between the estimated future and actual position for each vehicle in a specific case.. and as we investigate in a case we will take the biggest difference which will refer to the biggest error from the two vehicles…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if the biggest error is bigger than half the distance of the estimated future center for both vehicles then it's a crash  if below then it's not a crash.. take a second and look that we have used the estimated future center and not using the actual center at this frame and that is because the actual center if an accident occurs will be wrong as the estimated future will get us results before an accident occurs</a:t>
            </a:r>
          </a:p>
          <a:p>
            <a:pPr rtl="0">
              <a:spcBef>
                <a:spcPts val="0"/>
              </a:spcBef>
              <a:spcAft>
                <a:spcPts val="0"/>
              </a:spcAft>
            </a:pPr>
            <a:endParaRPr lang="en-US" b="0" dirty="0">
              <a:effectLst/>
            </a:endParaRPr>
          </a:p>
          <a:p>
            <a:r>
              <a:rPr lang="en-US" sz="1800" b="0" i="0" u="none" strike="noStrike" dirty="0">
                <a:solidFill>
                  <a:srgbClr val="000000"/>
                </a:solidFill>
                <a:effectLst/>
                <a:latin typeface="Arial" panose="020B0604020202020204" pitchFamily="34" charset="0"/>
              </a:rPr>
              <a:t>at this point we can say all the cases that reach after the last algorithm are accidents and report on them… but we also thought of another module to add which is called crash detection and using as we said earlier an algorithm called violent flow descriptor which introduced in a research paper called "Real Time Violence Detection in Video" and used from the same authors in a research paper for accident detection called "Fast car Crash Detection in Video" we said earlier that this algorithm results in good true alarms but has huge false alarms that made the system unreliable to use… so after adding our module crash estimation we limited these huge false alarms and send to violent flow descriptor true alarms with very few false alarms.. I will talk about the comparison later but Now let's talk about performance improvements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22</a:t>
            </a:fld>
            <a:endParaRPr lang="en-US"/>
          </a:p>
        </p:txBody>
      </p:sp>
    </p:spTree>
    <p:extLst>
      <p:ext uri="{BB962C8B-B14F-4D97-AF65-F5344CB8AC3E}">
        <p14:creationId xmlns:p14="http://schemas.microsoft.com/office/powerpoint/2010/main" val="3261680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point.. in the tracking module.. we modified the algorithm a little bit to work with our problem efficiently.. so we introduced an algorithm called track compensated frame interpolation.. which you won't need to track a vehicle for each frame especially if it is stopped or moving slowly in a congested roads and for that estimate the frames where it will be … and for the sake of this presentation time I can't cover it here but I wrote in detail in the research paper as this helped to increase the tracking module performance to double especially  in congested roads.</a:t>
            </a:r>
            <a:br>
              <a:rPr lang="en-US" b="0" dirty="0">
                <a:effectLst/>
              </a:rPr>
            </a:br>
            <a:r>
              <a:rPr lang="en-US" sz="1800" b="0" i="0" u="none" strike="noStrike" dirty="0">
                <a:solidFill>
                  <a:srgbClr val="000000"/>
                </a:solidFill>
                <a:effectLst/>
                <a:latin typeface="Arial" panose="020B0604020202020204" pitchFamily="34" charset="0"/>
              </a:rPr>
              <a:t>Second point.. separate the detection module to its own process.. as the detection depends on GPU so at this point the CPU will stay idle so it's better to work on other modules and not wait for the results of detection.</a:t>
            </a:r>
            <a:br>
              <a:rPr lang="en-US" b="0" dirty="0">
                <a:effectLst/>
              </a:rPr>
            </a:br>
            <a:r>
              <a:rPr lang="en-US" sz="1800" b="0" i="0" u="none" strike="noStrike" dirty="0">
                <a:solidFill>
                  <a:srgbClr val="000000"/>
                </a:solidFill>
                <a:effectLst/>
                <a:latin typeface="Arial" panose="020B0604020202020204" pitchFamily="34" charset="0"/>
              </a:rPr>
              <a:t>third point… order the last three algorithms as specified in this presentation or the research paper as we start first by limiting the high speed cases.. then close to each other cases then cases where a vehicle partially covers another vehicle so if you applied these algorithms out of order it will decrease the performance by a lot.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23</a:t>
            </a:fld>
            <a:endParaRPr lang="en-US"/>
          </a:p>
        </p:txBody>
      </p:sp>
    </p:spTree>
    <p:extLst>
      <p:ext uri="{BB962C8B-B14F-4D97-AF65-F5344CB8AC3E}">
        <p14:creationId xmlns:p14="http://schemas.microsoft.com/office/powerpoint/2010/main" val="401441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it's the time to compare our framework to others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from accuracy point of view our framework beats all previous works by a big margin… we had slightly better accuracy from crash estimation plus violent flow descriptor than crash estimation only but  the recall percentage is much different.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24</a:t>
            </a:fld>
            <a:endParaRPr lang="en-US"/>
          </a:p>
        </p:txBody>
      </p:sp>
    </p:spTree>
    <p:extLst>
      <p:ext uri="{BB962C8B-B14F-4D97-AF65-F5344CB8AC3E}">
        <p14:creationId xmlns:p14="http://schemas.microsoft.com/office/powerpoint/2010/main" val="2017290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from performance point of view we were able only to test three frameworks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violent flow descriptor only and crash estimation only and both of them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worst was the violent flow descriptor only because it doesn't filter any footages and process them all, the best performance was the crash estimation only we were able to achieve real time performance on our normal laptops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25</a:t>
            </a:fld>
            <a:endParaRPr lang="en-US"/>
          </a:p>
        </p:txBody>
      </p:sp>
    </p:spTree>
    <p:extLst>
      <p:ext uri="{BB962C8B-B14F-4D97-AF65-F5344CB8AC3E}">
        <p14:creationId xmlns:p14="http://schemas.microsoft.com/office/powerpoint/2010/main" val="2140291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Lastly.. I need you to take a quick look at the project itself. You can see some outputs and test by yourself.. we provided also an easy way to run test videos without using yolo or </a:t>
            </a:r>
            <a:r>
              <a:rPr lang="en-US" sz="1800" b="0" i="0" u="none" strike="noStrike" dirty="0" err="1">
                <a:solidFill>
                  <a:srgbClr val="000000"/>
                </a:solidFill>
                <a:effectLst/>
                <a:latin typeface="Arial" panose="020B0604020202020204" pitchFamily="34" charset="0"/>
              </a:rPr>
              <a:t>gpu</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you can also see the dataset we have collected from </a:t>
            </a:r>
            <a:r>
              <a:rPr lang="en-US" sz="1800" b="0" i="0" u="none" strike="noStrike" dirty="0" err="1">
                <a:solidFill>
                  <a:srgbClr val="000000"/>
                </a:solidFill>
                <a:effectLst/>
                <a:latin typeface="Arial" panose="020B0604020202020204" pitchFamily="34" charset="0"/>
              </a:rPr>
              <a:t>youtube</a:t>
            </a:r>
            <a:r>
              <a:rPr lang="en-US" sz="1800" b="0" i="0" u="none" strike="noStrike" dirty="0">
                <a:solidFill>
                  <a:srgbClr val="000000"/>
                </a:solidFill>
                <a:effectLst/>
                <a:latin typeface="Arial" panose="020B0604020202020204" pitchFamily="34" charset="0"/>
              </a:rPr>
              <a:t> compilation videos and also you can see the output of the system from different types of accidents… you can go and download the project from this link…</a:t>
            </a:r>
            <a:br>
              <a:rPr lang="en-US" b="0" dirty="0">
                <a:effectLst/>
              </a:rPr>
            </a:br>
            <a:r>
              <a:rPr lang="en-US" sz="1800" b="0" i="0" u="none" strike="noStrike" dirty="0">
                <a:solidFill>
                  <a:srgbClr val="000000"/>
                </a:solidFill>
                <a:effectLst/>
                <a:latin typeface="Arial" panose="020B0604020202020204" pitchFamily="34" charset="0"/>
              </a:rPr>
              <a:t>and before I go.. I want to thank the conference committee for allowing me to show the work that I and my friend made.. I also want to thank my professor Nevin </a:t>
            </a:r>
            <a:r>
              <a:rPr lang="en-US" sz="1800" b="0" i="0" u="none" strike="noStrike" dirty="0" err="1">
                <a:solidFill>
                  <a:srgbClr val="000000"/>
                </a:solidFill>
                <a:effectLst/>
                <a:latin typeface="Arial" panose="020B0604020202020204" pitchFamily="34" charset="0"/>
              </a:rPr>
              <a:t>Darawish</a:t>
            </a:r>
            <a:r>
              <a:rPr lang="en-US" sz="1800" b="0" i="0" u="none" strike="noStrike" dirty="0">
                <a:solidFill>
                  <a:srgbClr val="000000"/>
                </a:solidFill>
                <a:effectLst/>
                <a:latin typeface="Arial" panose="020B0604020202020204" pitchFamily="34" charset="0"/>
              </a:rPr>
              <a:t> for her support and I want to thank you all for listening…. thank you</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26</a:t>
            </a:fld>
            <a:endParaRPr lang="en-US"/>
          </a:p>
        </p:txBody>
      </p:sp>
    </p:spTree>
    <p:extLst>
      <p:ext uri="{BB962C8B-B14F-4D97-AF65-F5344CB8AC3E}">
        <p14:creationId xmlns:p14="http://schemas.microsoft.com/office/powerpoint/2010/main" val="27828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want  to detect vehicle accidents by using CCTV cameras that are installed on the roads.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why??... why is that ??</a:t>
            </a:r>
            <a:br>
              <a:rPr lang="en-US" b="0" dirty="0">
                <a:effectLst/>
              </a:rPr>
            </a:br>
            <a:r>
              <a:rPr lang="en-US" sz="1800" b="0" i="0" u="none" strike="noStrike" dirty="0">
                <a:solidFill>
                  <a:srgbClr val="000000"/>
                </a:solidFill>
                <a:effectLst/>
                <a:latin typeface="Arial" panose="020B0604020202020204" pitchFamily="34" charset="0"/>
              </a:rPr>
              <a:t>Because people's lives matter.. and officials say that if we could shorten the time between the occurrence of the accident and the first report on it then we will be able to save some of  injured lives.</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3</a:t>
            </a:fld>
            <a:endParaRPr lang="en-US"/>
          </a:p>
        </p:txBody>
      </p:sp>
    </p:spTree>
    <p:extLst>
      <p:ext uri="{BB962C8B-B14F-4D97-AF65-F5344CB8AC3E}">
        <p14:creationId xmlns:p14="http://schemas.microsoft.com/office/powerpoint/2010/main" val="331763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But why now?? why at this time?? .. from my opinion because of three points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4</a:t>
            </a:fld>
            <a:endParaRPr lang="en-US"/>
          </a:p>
        </p:txBody>
      </p:sp>
    </p:spTree>
    <p:extLst>
      <p:ext uri="{BB962C8B-B14F-4D97-AF65-F5344CB8AC3E}">
        <p14:creationId xmlns:p14="http://schemas.microsoft.com/office/powerpoint/2010/main" val="285496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we now have the technology.. we now have enough processing power to process this enormous amount of data</a:t>
            </a:r>
            <a:br>
              <a:rPr lang="en-US" b="0" dirty="0">
                <a:effectLst/>
              </a:rPr>
            </a:br>
            <a:r>
              <a:rPr lang="en-US" sz="1800" b="0" i="0" u="none" strike="noStrike" dirty="0">
                <a:solidFill>
                  <a:srgbClr val="000000"/>
                </a:solidFill>
                <a:effectLst/>
                <a:latin typeface="Arial" panose="020B0604020202020204" pitchFamily="34" charset="0"/>
              </a:rPr>
              <a:t>and the second point is.. we now have so many CCTV cameras already installed on the roads…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in China they have 500 million cameras.</a:t>
            </a:r>
            <a:br>
              <a:rPr lang="en-US" b="0" dirty="0">
                <a:effectLst/>
              </a:rPr>
            </a:br>
            <a:r>
              <a:rPr lang="en-US" sz="1800" b="0" i="0" u="none" strike="noStrike" dirty="0">
                <a:solidFill>
                  <a:srgbClr val="000000"/>
                </a:solidFill>
                <a:effectLst/>
                <a:latin typeface="Arial" panose="020B0604020202020204" pitchFamily="34" charset="0"/>
              </a:rPr>
              <a:t>and the third point is… we now have a system… we now have a reliable, robust and an accurate system.</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let's take a quick look at the recent work in this area..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5</a:t>
            </a:fld>
            <a:endParaRPr lang="en-US"/>
          </a:p>
        </p:txBody>
      </p:sp>
    </p:spTree>
    <p:extLst>
      <p:ext uri="{BB962C8B-B14F-4D97-AF65-F5344CB8AC3E}">
        <p14:creationId xmlns:p14="http://schemas.microsoft.com/office/powerpoint/2010/main" val="101440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work done for this problem was in two directions</a:t>
            </a:r>
            <a:br>
              <a:rPr lang="en-US" b="0" dirty="0">
                <a:effectLst/>
              </a:rPr>
            </a:br>
            <a:r>
              <a:rPr lang="en-US" sz="1800" b="0" i="0" u="none" strike="noStrike" dirty="0">
                <a:solidFill>
                  <a:srgbClr val="000000"/>
                </a:solidFill>
                <a:effectLst/>
                <a:latin typeface="Arial" panose="020B0604020202020204" pitchFamily="34" charset="0"/>
              </a:rPr>
              <a:t>One, is using deep Learning approach</a:t>
            </a:r>
            <a:br>
              <a:rPr lang="en-US" b="0" dirty="0">
                <a:effectLst/>
              </a:rPr>
            </a:br>
            <a:r>
              <a:rPr lang="en-US" sz="1800" b="0" i="0" u="none" strike="noStrike" dirty="0">
                <a:solidFill>
                  <a:srgbClr val="000000"/>
                </a:solidFill>
                <a:effectLst/>
                <a:latin typeface="Arial" panose="020B0604020202020204" pitchFamily="34" charset="0"/>
              </a:rPr>
              <a:t>two is using Features extraction</a:t>
            </a:r>
            <a:br>
              <a:rPr lang="en-US" b="0" dirty="0">
                <a:effectLst/>
              </a:rPr>
            </a:br>
            <a:r>
              <a:rPr lang="en-US" sz="1800" b="0" i="0" u="none" strike="noStrike" dirty="0">
                <a:solidFill>
                  <a:srgbClr val="000000"/>
                </a:solidFill>
                <a:effectLst/>
                <a:latin typeface="Arial" panose="020B0604020202020204" pitchFamily="34" charset="0"/>
              </a:rPr>
              <a:t>- So we have investigated the deep learning approach</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but the results of this approach were actually so bad… as this is hard problem to be solved in current days using deep learning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why is that ??</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6</a:t>
            </a:fld>
            <a:endParaRPr lang="en-US"/>
          </a:p>
        </p:txBody>
      </p:sp>
    </p:spTree>
    <p:extLst>
      <p:ext uri="{BB962C8B-B14F-4D97-AF65-F5344CB8AC3E}">
        <p14:creationId xmlns:p14="http://schemas.microsoft.com/office/powerpoint/2010/main" val="82673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 because there is No sufficient data for accidents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and the Accidents itself are stochastic so you need very and very large dataset before you propose a system to be reliable</a:t>
            </a:r>
            <a:br>
              <a:rPr lang="en-US" b="0" dirty="0">
                <a:effectLst/>
              </a:rPr>
            </a:br>
            <a:r>
              <a:rPr lang="en-US" sz="1800" b="0" i="0" u="none" strike="noStrike" dirty="0">
                <a:solidFill>
                  <a:srgbClr val="000000"/>
                </a:solidFill>
                <a:effectLst/>
                <a:latin typeface="Arial" panose="020B0604020202020204" pitchFamily="34" charset="0"/>
              </a:rPr>
              <a:t>So we went for the feature extraction approach</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7</a:t>
            </a:fld>
            <a:endParaRPr lang="en-US"/>
          </a:p>
        </p:txBody>
      </p:sp>
    </p:spTree>
    <p:extLst>
      <p:ext uri="{BB962C8B-B14F-4D97-AF65-F5344CB8AC3E}">
        <p14:creationId xmlns:p14="http://schemas.microsoft.com/office/powerpoint/2010/main" val="2233138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many research papers suggested  a framework for accident detection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start with the detection module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detects vehicles on the frames then goes to the tracking module to track these vehicles and lastly the crash detection module which for example one prominent work have used violent flow descriptor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really had good true alarms but huge false alarms that made the system unreliable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started working on how to decrease these false alarms until we found another algorithms to detect the crash which we name it crash estimation module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A38428F-1503-498D-9215-BF1340DA6FBF}" type="slidenum">
              <a:rPr lang="en-US" smtClean="0"/>
              <a:t>8</a:t>
            </a:fld>
            <a:endParaRPr lang="en-US"/>
          </a:p>
        </p:txBody>
      </p:sp>
    </p:spTree>
    <p:extLst>
      <p:ext uri="{BB962C8B-B14F-4D97-AF65-F5344CB8AC3E}">
        <p14:creationId xmlns:p14="http://schemas.microsoft.com/office/powerpoint/2010/main" val="49554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our final framework is that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Detection then tracking and end with crash estimation</a:t>
            </a:r>
            <a:endParaRPr lang="en-US" b="0" dirty="0">
              <a:effectLst/>
            </a:endParaRPr>
          </a:p>
        </p:txBody>
      </p:sp>
      <p:sp>
        <p:nvSpPr>
          <p:cNvPr id="4" name="Slide Number Placeholder 3"/>
          <p:cNvSpPr>
            <a:spLocks noGrp="1"/>
          </p:cNvSpPr>
          <p:nvPr>
            <p:ph type="sldNum" sz="quarter" idx="5"/>
          </p:nvPr>
        </p:nvSpPr>
        <p:spPr/>
        <p:txBody>
          <a:bodyPr/>
          <a:lstStyle/>
          <a:p>
            <a:fld id="{FA38428F-1503-498D-9215-BF1340DA6FBF}" type="slidenum">
              <a:rPr lang="en-US" smtClean="0"/>
              <a:t>9</a:t>
            </a:fld>
            <a:endParaRPr lang="en-US"/>
          </a:p>
        </p:txBody>
      </p:sp>
    </p:spTree>
    <p:extLst>
      <p:ext uri="{BB962C8B-B14F-4D97-AF65-F5344CB8AC3E}">
        <p14:creationId xmlns:p14="http://schemas.microsoft.com/office/powerpoint/2010/main" val="71019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A3A3-A72E-49BA-8606-286E10E0D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2352BA-FD98-44EF-A93C-97D0FFEE4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180DAB-C4E5-415A-997B-E4B2F5C783AF}"/>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2B3DB9AB-83D6-4D12-9EF5-E31A4035B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9245C-487C-474A-B288-F6FADF40F43B}"/>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4760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A64B-9A24-4F0C-A9AC-24987EF7B3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7856FA-CB30-4012-AE6F-3E4B88C94B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76817-487B-4164-A18B-FB58FA4E1CA9}"/>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6A282F36-D139-496B-88A4-47A2147F6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1AD92-9847-41C1-949D-03A273DB0553}"/>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119067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04E236-250E-4528-9C8E-8B8BE32545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0A8465-5F13-420C-9674-F6506F6C30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DEDDB-CF52-4E8C-9340-BCD520D5681D}"/>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5D6B261D-5F58-41E3-8972-B177A63A1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C5EDF-D8F9-482A-B691-B359A3BA64E4}"/>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409522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50D7-6C89-462D-A35C-5F49CA26C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A1880-99FD-40EF-ACC1-3B9D4B71A6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09D06-3D4F-4E2C-AD03-BF30042DCE62}"/>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4EA27A10-08EB-4A6D-9157-6A64225F7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AC969-718D-41EF-8AB2-13024F8FDB7F}"/>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267386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B552-842B-4C16-9AB9-360795AD67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5DE386-38A0-410B-830D-2DA75AD11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40E60E-2206-47F0-893D-B64CF9D0FA79}"/>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A2AE95B8-37E9-4C91-AD6C-B063AC1D5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3D0FA-034E-457F-9526-A629702064C6}"/>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375891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8389-1A8A-499F-AB34-90907FED2A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007762-002F-4C14-924E-14D74EDF61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022BEE-3CE3-4E7B-ACC8-B7D82098A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AAAEA0-A549-454E-9477-1FEA0F186B51}"/>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6" name="Footer Placeholder 5">
            <a:extLst>
              <a:ext uri="{FF2B5EF4-FFF2-40B4-BE49-F238E27FC236}">
                <a16:creationId xmlns:a16="http://schemas.microsoft.com/office/drawing/2014/main" id="{D79A2686-9E1D-40B6-A759-20066739C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AF5B4-203F-43D7-A6F7-D28568B8ED5B}"/>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401881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AC79-1384-4C67-8ABF-2B01C1EE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31EB85-26C0-4A67-A469-ACF944674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6C3066-9D66-4141-82B2-9A18E2ED3F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9E50DA-9338-4F17-88B6-4DF0ECD0A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2759-8DB7-4912-8E97-EBAB121F79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2A28EB-0F9A-4CEB-A3F0-464E17F735FB}"/>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8" name="Footer Placeholder 7">
            <a:extLst>
              <a:ext uri="{FF2B5EF4-FFF2-40B4-BE49-F238E27FC236}">
                <a16:creationId xmlns:a16="http://schemas.microsoft.com/office/drawing/2014/main" id="{AFFD05B3-4A87-45D6-AED9-8BA51611A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FFBD57-04C1-4A9B-A6DB-8734CE7B8D42}"/>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95362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3872-8AF4-4597-B237-98C2287268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64471-C861-4E33-A620-1F9351912B7F}"/>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4" name="Footer Placeholder 3">
            <a:extLst>
              <a:ext uri="{FF2B5EF4-FFF2-40B4-BE49-F238E27FC236}">
                <a16:creationId xmlns:a16="http://schemas.microsoft.com/office/drawing/2014/main" id="{1761CC83-6319-472E-BC14-40354C097F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EB1B10-F6CA-4F74-BDED-4516A38CB14C}"/>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3567583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90FA72-BBFC-4830-8850-4DBAA38C5D6F}"/>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3" name="Footer Placeholder 2">
            <a:extLst>
              <a:ext uri="{FF2B5EF4-FFF2-40B4-BE49-F238E27FC236}">
                <a16:creationId xmlns:a16="http://schemas.microsoft.com/office/drawing/2014/main" id="{2D2B4238-9C6F-4649-B5C5-15DED561CD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77A4EC-0BBB-44F2-BAA8-35C8E5230CAB}"/>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53780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87EA-B52C-477B-A83E-2F59CA3FD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9A0782-ABFC-40A2-8A0B-468ACC6E9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E54BE5-49F1-4196-AE6F-500AC188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4882F-89D1-4BD3-8700-CA0B5A63FD0B}"/>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6" name="Footer Placeholder 5">
            <a:extLst>
              <a:ext uri="{FF2B5EF4-FFF2-40B4-BE49-F238E27FC236}">
                <a16:creationId xmlns:a16="http://schemas.microsoft.com/office/drawing/2014/main" id="{22CA9023-9AFC-49A8-B659-7FED076DE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610497-74A3-41F6-9B3C-8B888693C242}"/>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110046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3406-D2DB-442E-95C5-041D2C077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24547F-11FA-4B55-BE27-E054568A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B86CFA-D054-4CDF-968A-22CBAF288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0F52F-055E-45F7-BC87-B7DC789BDAD2}"/>
              </a:ext>
            </a:extLst>
          </p:cNvPr>
          <p:cNvSpPr>
            <a:spLocks noGrp="1"/>
          </p:cNvSpPr>
          <p:nvPr>
            <p:ph type="dt" sz="half" idx="10"/>
          </p:nvPr>
        </p:nvSpPr>
        <p:spPr/>
        <p:txBody>
          <a:bodyPr/>
          <a:lstStyle/>
          <a:p>
            <a:fld id="{05983A54-A63E-4700-B94B-AC2E97EE4D45}" type="datetimeFigureOut">
              <a:rPr lang="en-US" smtClean="0"/>
              <a:t>12/26/2021</a:t>
            </a:fld>
            <a:endParaRPr lang="en-US"/>
          </a:p>
        </p:txBody>
      </p:sp>
      <p:sp>
        <p:nvSpPr>
          <p:cNvPr id="6" name="Footer Placeholder 5">
            <a:extLst>
              <a:ext uri="{FF2B5EF4-FFF2-40B4-BE49-F238E27FC236}">
                <a16:creationId xmlns:a16="http://schemas.microsoft.com/office/drawing/2014/main" id="{61C7CF47-674E-4F99-8BEE-0E5E8F837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C09B3-6C37-489C-AD62-F0FB5CCB3719}"/>
              </a:ext>
            </a:extLst>
          </p:cNvPr>
          <p:cNvSpPr>
            <a:spLocks noGrp="1"/>
          </p:cNvSpPr>
          <p:nvPr>
            <p:ph type="sldNum" sz="quarter" idx="12"/>
          </p:nvPr>
        </p:nvSpPr>
        <p:spPr/>
        <p:txBody>
          <a:bodyPr/>
          <a:lstStyle/>
          <a:p>
            <a:fld id="{FF046242-9512-4B87-8A8A-80D2C608E125}" type="slidenum">
              <a:rPr lang="en-US" smtClean="0"/>
              <a:t>‹#›</a:t>
            </a:fld>
            <a:endParaRPr lang="en-US"/>
          </a:p>
        </p:txBody>
      </p:sp>
    </p:spTree>
    <p:extLst>
      <p:ext uri="{BB962C8B-B14F-4D97-AF65-F5344CB8AC3E}">
        <p14:creationId xmlns:p14="http://schemas.microsoft.com/office/powerpoint/2010/main" val="129680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D5EEBF-164E-4A9E-83E1-8897AE5D5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9684C-CC68-43C8-9CF0-4913BBDE6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448F1-1B17-44A7-831E-F2C424B55B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83A54-A63E-4700-B94B-AC2E97EE4D45}" type="datetimeFigureOut">
              <a:rPr lang="en-US" smtClean="0"/>
              <a:t>12/26/2021</a:t>
            </a:fld>
            <a:endParaRPr lang="en-US"/>
          </a:p>
        </p:txBody>
      </p:sp>
      <p:sp>
        <p:nvSpPr>
          <p:cNvPr id="5" name="Footer Placeholder 4">
            <a:extLst>
              <a:ext uri="{FF2B5EF4-FFF2-40B4-BE49-F238E27FC236}">
                <a16:creationId xmlns:a16="http://schemas.microsoft.com/office/drawing/2014/main" id="{621960AB-C3AA-40FF-9C43-DB256BEBD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EEFF64-3047-41D1-A4BC-293208A58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46242-9512-4B87-8A8A-80D2C608E125}" type="slidenum">
              <a:rPr lang="en-US" smtClean="0"/>
              <a:t>‹#›</a:t>
            </a:fld>
            <a:endParaRPr lang="en-US"/>
          </a:p>
        </p:txBody>
      </p:sp>
    </p:spTree>
    <p:extLst>
      <p:ext uri="{BB962C8B-B14F-4D97-AF65-F5344CB8AC3E}">
        <p14:creationId xmlns:p14="http://schemas.microsoft.com/office/powerpoint/2010/main" val="270762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gif"/><Relationship Id="rId9" Type="http://schemas.openxmlformats.org/officeDocument/2006/relationships/hyperlink" Target="https://github.com/khaledsabry97/Argu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A3A7-25A6-4740-A9BA-C45066A4C7EB}"/>
              </a:ext>
            </a:extLst>
          </p:cNvPr>
          <p:cNvSpPr>
            <a:spLocks noGrp="1"/>
          </p:cNvSpPr>
          <p:nvPr>
            <p:ph type="ctrTitle"/>
          </p:nvPr>
        </p:nvSpPr>
        <p:spPr>
          <a:xfrm>
            <a:off x="1524000" y="1430184"/>
            <a:ext cx="9144000" cy="2387600"/>
          </a:xfrm>
        </p:spPr>
        <p:txBody>
          <a:bodyPr>
            <a:noAutofit/>
          </a:bodyPr>
          <a:lstStyle/>
          <a:p>
            <a:r>
              <a:rPr lang="en-US"/>
              <a:t>ROAD TRAFFIC ACCIDENTS DETECTION BASED ON</a:t>
            </a:r>
            <a:br>
              <a:rPr lang="en-US"/>
            </a:br>
            <a:r>
              <a:rPr lang="en-US"/>
              <a:t>CRASH ESTIMATION</a:t>
            </a:r>
          </a:p>
        </p:txBody>
      </p:sp>
      <p:sp>
        <p:nvSpPr>
          <p:cNvPr id="3" name="Subtitle 2">
            <a:extLst>
              <a:ext uri="{FF2B5EF4-FFF2-40B4-BE49-F238E27FC236}">
                <a16:creationId xmlns:a16="http://schemas.microsoft.com/office/drawing/2014/main" id="{9519041C-6115-410F-8419-A34F94E7BFBC}"/>
              </a:ext>
            </a:extLst>
          </p:cNvPr>
          <p:cNvSpPr>
            <a:spLocks noGrp="1"/>
          </p:cNvSpPr>
          <p:nvPr>
            <p:ph type="subTitle" idx="1"/>
          </p:nvPr>
        </p:nvSpPr>
        <p:spPr>
          <a:xfrm>
            <a:off x="1524000" y="4125605"/>
            <a:ext cx="9144000" cy="431646"/>
          </a:xfrm>
        </p:spPr>
        <p:txBody>
          <a:bodyPr/>
          <a:lstStyle/>
          <a:p>
            <a:r>
              <a:rPr lang="en-US"/>
              <a:t>Authors</a:t>
            </a:r>
          </a:p>
        </p:txBody>
      </p:sp>
      <p:sp>
        <p:nvSpPr>
          <p:cNvPr id="4" name="Subtitle 2">
            <a:extLst>
              <a:ext uri="{FF2B5EF4-FFF2-40B4-BE49-F238E27FC236}">
                <a16:creationId xmlns:a16="http://schemas.microsoft.com/office/drawing/2014/main" id="{8A2B84BA-FB27-4463-8BC1-C6C27D054BA6}"/>
              </a:ext>
            </a:extLst>
          </p:cNvPr>
          <p:cNvSpPr txBox="1">
            <a:spLocks/>
          </p:cNvSpPr>
          <p:nvPr/>
        </p:nvSpPr>
        <p:spPr>
          <a:xfrm>
            <a:off x="1524000" y="4543990"/>
            <a:ext cx="9144000" cy="4316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Khaled Sabry				Mohamed Emad</a:t>
            </a:r>
          </a:p>
        </p:txBody>
      </p:sp>
      <p:sp>
        <p:nvSpPr>
          <p:cNvPr id="6" name="TextBox 5">
            <a:extLst>
              <a:ext uri="{FF2B5EF4-FFF2-40B4-BE49-F238E27FC236}">
                <a16:creationId xmlns:a16="http://schemas.microsoft.com/office/drawing/2014/main" id="{B3D4882B-28B9-4751-8C2F-037A854B8D6F}"/>
              </a:ext>
            </a:extLst>
          </p:cNvPr>
          <p:cNvSpPr txBox="1"/>
          <p:nvPr/>
        </p:nvSpPr>
        <p:spPr>
          <a:xfrm>
            <a:off x="3737793" y="4975636"/>
            <a:ext cx="4716411" cy="646331"/>
          </a:xfrm>
          <a:prstGeom prst="rect">
            <a:avLst/>
          </a:prstGeom>
          <a:noFill/>
        </p:spPr>
        <p:txBody>
          <a:bodyPr wrap="square">
            <a:spAutoFit/>
          </a:bodyPr>
          <a:lstStyle/>
          <a:p>
            <a:pPr algn="ctr"/>
            <a:r>
              <a:rPr lang="en-US"/>
              <a:t>Department Of Computer Engineering, Cairo University, Egypt</a:t>
            </a:r>
          </a:p>
        </p:txBody>
      </p:sp>
      <p:pic>
        <p:nvPicPr>
          <p:cNvPr id="8" name="Picture 7" descr="A picture containing text&#10;&#10;Description automatically generated">
            <a:extLst>
              <a:ext uri="{FF2B5EF4-FFF2-40B4-BE49-F238E27FC236}">
                <a16:creationId xmlns:a16="http://schemas.microsoft.com/office/drawing/2014/main" id="{9D3CC07B-FDBF-4FF2-94D8-1F1D6F5FD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08" y="284268"/>
            <a:ext cx="2552381" cy="838095"/>
          </a:xfrm>
          <a:prstGeom prst="rect">
            <a:avLst/>
          </a:prstGeom>
        </p:spPr>
      </p:pic>
      <p:sp>
        <p:nvSpPr>
          <p:cNvPr id="5" name="TextBox 4">
            <a:extLst>
              <a:ext uri="{FF2B5EF4-FFF2-40B4-BE49-F238E27FC236}">
                <a16:creationId xmlns:a16="http://schemas.microsoft.com/office/drawing/2014/main" id="{735ECE84-C69F-44F9-B5A8-8CF7A65C7032}"/>
              </a:ext>
            </a:extLst>
          </p:cNvPr>
          <p:cNvSpPr txBox="1"/>
          <p:nvPr/>
        </p:nvSpPr>
        <p:spPr>
          <a:xfrm>
            <a:off x="1748790" y="6065448"/>
            <a:ext cx="8694415" cy="400110"/>
          </a:xfrm>
          <a:prstGeom prst="rect">
            <a:avLst/>
          </a:prstGeom>
          <a:noFill/>
        </p:spPr>
        <p:txBody>
          <a:bodyPr wrap="square">
            <a:spAutoFit/>
          </a:bodyPr>
          <a:lstStyle/>
          <a:p>
            <a:pPr algn="ctr"/>
            <a:r>
              <a:rPr lang="en-US" sz="2000"/>
              <a:t>Conference: 2021 17th International Computer Engineering Conference (ICENCO)</a:t>
            </a:r>
          </a:p>
        </p:txBody>
      </p:sp>
      <p:pic>
        <p:nvPicPr>
          <p:cNvPr id="10" name="Picture 9" descr="Icon&#10;&#10;Description automatically generated with medium confidence">
            <a:extLst>
              <a:ext uri="{FF2B5EF4-FFF2-40B4-BE49-F238E27FC236}">
                <a16:creationId xmlns:a16="http://schemas.microsoft.com/office/drawing/2014/main" id="{4F5266D0-9463-4E30-B970-28DB2621C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237" y="280084"/>
            <a:ext cx="2612955" cy="996189"/>
          </a:xfrm>
          <a:prstGeom prst="rect">
            <a:avLst/>
          </a:prstGeom>
        </p:spPr>
      </p:pic>
    </p:spTree>
    <p:extLst>
      <p:ext uri="{BB962C8B-B14F-4D97-AF65-F5344CB8AC3E}">
        <p14:creationId xmlns:p14="http://schemas.microsoft.com/office/powerpoint/2010/main" val="1690538986"/>
      </p:ext>
    </p:extLst>
  </p:cSld>
  <p:clrMapOvr>
    <a:masterClrMapping/>
  </p:clrMapOvr>
  <mc:AlternateContent xmlns:mc="http://schemas.openxmlformats.org/markup-compatibility/2006">
    <mc:Choice xmlns:p14="http://schemas.microsoft.com/office/powerpoint/2010/main" Requires="p14">
      <p:transition spd="slow" p14:dur="2000" advTm="5295"/>
    </mc:Choice>
    <mc:Fallback>
      <p:transition spd="slow" advTm="52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road, outdoor, city&#10;&#10;Description automatically generated">
            <a:extLst>
              <a:ext uri="{FF2B5EF4-FFF2-40B4-BE49-F238E27FC236}">
                <a16:creationId xmlns:a16="http://schemas.microsoft.com/office/drawing/2014/main" id="{18D3AD8B-6788-4F7B-AC7A-A75A4BC66C59}"/>
              </a:ext>
            </a:extLst>
          </p:cNvPr>
          <p:cNvPicPr>
            <a:picLocks noChangeAspect="1"/>
          </p:cNvPicPr>
          <p:nvPr/>
        </p:nvPicPr>
        <p:blipFill rotWithShape="1">
          <a:blip r:embed="rId3">
            <a:extLst>
              <a:ext uri="{28A0092B-C50C-407E-A947-70E740481C1C}">
                <a14:useLocalDpi xmlns:a14="http://schemas.microsoft.com/office/drawing/2010/main" val="0"/>
              </a:ext>
            </a:extLst>
          </a:blip>
          <a:srcRect t="355" r="22724" b="8737"/>
          <a:stretch/>
        </p:blipFill>
        <p:spPr>
          <a:xfrm>
            <a:off x="3523488" y="10"/>
            <a:ext cx="8668512" cy="6857990"/>
          </a:xfrm>
          <a:prstGeom prst="rect">
            <a:avLst/>
          </a:prstGeom>
        </p:spPr>
      </p:pic>
      <p:sp>
        <p:nvSpPr>
          <p:cNvPr id="54" name="Rectangle 5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F48B5-910D-4194-BC03-1E75C6F3DD2B}"/>
              </a:ext>
            </a:extLst>
          </p:cNvPr>
          <p:cNvSpPr>
            <a:spLocks noGrp="1"/>
          </p:cNvSpPr>
          <p:nvPr>
            <p:ph type="title"/>
          </p:nvPr>
        </p:nvSpPr>
        <p:spPr>
          <a:xfrm>
            <a:off x="371856" y="1327912"/>
            <a:ext cx="3438144" cy="1124712"/>
          </a:xfrm>
        </p:spPr>
        <p:txBody>
          <a:bodyPr anchor="b">
            <a:noAutofit/>
          </a:bodyPr>
          <a:lstStyle/>
          <a:p>
            <a:r>
              <a:rPr lang="en-US" sz="4800"/>
              <a:t>Detection Module</a:t>
            </a:r>
          </a:p>
        </p:txBody>
      </p:sp>
      <p:sp>
        <p:nvSpPr>
          <p:cNvPr id="56" name="Rectangle 5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8">
            <a:extLst>
              <a:ext uri="{FF2B5EF4-FFF2-40B4-BE49-F238E27FC236}">
                <a16:creationId xmlns:a16="http://schemas.microsoft.com/office/drawing/2014/main" id="{C386251E-0160-4470-BDA7-72CD4ACAE29B}"/>
              </a:ext>
            </a:extLst>
          </p:cNvPr>
          <p:cNvSpPr>
            <a:spLocks noGrp="1"/>
          </p:cNvSpPr>
          <p:nvPr>
            <p:ph idx="1"/>
          </p:nvPr>
        </p:nvSpPr>
        <p:spPr>
          <a:xfrm>
            <a:off x="371094" y="2718054"/>
            <a:ext cx="3944532" cy="3207258"/>
          </a:xfrm>
        </p:spPr>
        <p:txBody>
          <a:bodyPr anchor="t">
            <a:normAutofit/>
          </a:bodyPr>
          <a:lstStyle/>
          <a:p>
            <a:r>
              <a:rPr lang="en-US" sz="2000"/>
              <a:t>Yolo (You only look once) state of the art object detection system</a:t>
            </a:r>
          </a:p>
        </p:txBody>
      </p:sp>
    </p:spTree>
    <p:extLst>
      <p:ext uri="{BB962C8B-B14F-4D97-AF65-F5344CB8AC3E}">
        <p14:creationId xmlns:p14="http://schemas.microsoft.com/office/powerpoint/2010/main" val="301919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way, scene, road, outdoor&#10;&#10;Description automatically generated">
            <a:extLst>
              <a:ext uri="{FF2B5EF4-FFF2-40B4-BE49-F238E27FC236}">
                <a16:creationId xmlns:a16="http://schemas.microsoft.com/office/drawing/2014/main" id="{060B7AA4-D0E8-473E-8E34-EDF6B20C551A}"/>
              </a:ext>
            </a:extLst>
          </p:cNvPr>
          <p:cNvPicPr>
            <a:picLocks noChangeAspect="1"/>
          </p:cNvPicPr>
          <p:nvPr/>
        </p:nvPicPr>
        <p:blipFill rotWithShape="1">
          <a:blip r:embed="rId3">
            <a:extLst>
              <a:ext uri="{28A0092B-C50C-407E-A947-70E740481C1C}">
                <a14:useLocalDpi xmlns:a14="http://schemas.microsoft.com/office/drawing/2010/main" val="0"/>
              </a:ext>
            </a:extLst>
          </a:blip>
          <a:srcRect l="10722" r="2172"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0" name="Freeform: Shape 29">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AF48B5-910D-4194-BC03-1E75C6F3DD2B}"/>
              </a:ext>
            </a:extLst>
          </p:cNvPr>
          <p:cNvSpPr>
            <a:spLocks noGrp="1"/>
          </p:cNvSpPr>
          <p:nvPr>
            <p:ph type="title"/>
          </p:nvPr>
        </p:nvSpPr>
        <p:spPr>
          <a:xfrm>
            <a:off x="371094" y="1287334"/>
            <a:ext cx="3653766" cy="1125728"/>
          </a:xfrm>
        </p:spPr>
        <p:txBody>
          <a:bodyPr anchor="b">
            <a:noAutofit/>
          </a:bodyPr>
          <a:lstStyle/>
          <a:p>
            <a:r>
              <a:rPr lang="en-US" sz="4800"/>
              <a:t>Tracking Module</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Content Placeholder 8">
            <a:extLst>
              <a:ext uri="{FF2B5EF4-FFF2-40B4-BE49-F238E27FC236}">
                <a16:creationId xmlns:a16="http://schemas.microsoft.com/office/drawing/2014/main" id="{C386251E-0160-4470-BDA7-72CD4ACAE29B}"/>
              </a:ext>
            </a:extLst>
          </p:cNvPr>
          <p:cNvSpPr>
            <a:spLocks noGrp="1"/>
          </p:cNvSpPr>
          <p:nvPr>
            <p:ph idx="1"/>
          </p:nvPr>
        </p:nvSpPr>
        <p:spPr>
          <a:xfrm>
            <a:off x="371093" y="2718054"/>
            <a:ext cx="3818657" cy="3207258"/>
          </a:xfrm>
        </p:spPr>
        <p:txBody>
          <a:bodyPr anchor="t">
            <a:normAutofit/>
          </a:bodyPr>
          <a:lstStyle/>
          <a:p>
            <a:r>
              <a:rPr lang="en-US" sz="2000"/>
              <a:t>Lucas Kanade tracker</a:t>
            </a:r>
          </a:p>
          <a:p>
            <a:r>
              <a:rPr lang="en-US" sz="2000"/>
              <a:t>MOSSE (Minimum Output Sum of Squared Error) tracker</a:t>
            </a:r>
          </a:p>
        </p:txBody>
      </p:sp>
    </p:spTree>
    <p:extLst>
      <p:ext uri="{BB962C8B-B14F-4D97-AF65-F5344CB8AC3E}">
        <p14:creationId xmlns:p14="http://schemas.microsoft.com/office/powerpoint/2010/main" val="3639408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9BE3E94-830D-4150-9EA0-FD4F670E4F96}"/>
              </a:ext>
            </a:extLst>
          </p:cNvPr>
          <p:cNvPicPr>
            <a:picLocks noChangeAspect="1"/>
          </p:cNvPicPr>
          <p:nvPr/>
        </p:nvPicPr>
        <p:blipFill rotWithShape="1">
          <a:blip r:embed="rId3">
            <a:extLst>
              <a:ext uri="{28A0092B-C50C-407E-A947-70E740481C1C}">
                <a14:useLocalDpi xmlns:a14="http://schemas.microsoft.com/office/drawing/2010/main" val="0"/>
              </a:ext>
            </a:extLst>
          </a:blip>
          <a:srcRect l="376" r="47110" b="5576"/>
          <a:stretch/>
        </p:blipFill>
        <p:spPr>
          <a:xfrm>
            <a:off x="3523486" y="9154"/>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4AE5C-41A6-4D72-B614-7C8BC6F12E20}"/>
              </a:ext>
            </a:extLst>
          </p:cNvPr>
          <p:cNvSpPr>
            <a:spLocks noGrp="1"/>
          </p:cNvSpPr>
          <p:nvPr>
            <p:ph type="title"/>
          </p:nvPr>
        </p:nvSpPr>
        <p:spPr>
          <a:xfrm>
            <a:off x="371094" y="1197865"/>
            <a:ext cx="3438144" cy="1124712"/>
          </a:xfrm>
        </p:spPr>
        <p:txBody>
          <a:bodyPr anchor="b">
            <a:noAutofit/>
          </a:bodyPr>
          <a:lstStyle/>
          <a:p>
            <a:r>
              <a:rPr lang="en-US" sz="4800"/>
              <a:t>Crash Estimation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C4CBF590-04F0-438B-8D21-985892878F51}"/>
              </a:ext>
            </a:extLst>
          </p:cNvPr>
          <p:cNvSpPr>
            <a:spLocks noGrp="1"/>
          </p:cNvSpPr>
          <p:nvPr>
            <p:ph idx="1"/>
          </p:nvPr>
        </p:nvSpPr>
        <p:spPr>
          <a:xfrm>
            <a:off x="371093" y="2718054"/>
            <a:ext cx="4275857" cy="3207258"/>
          </a:xfrm>
        </p:spPr>
        <p:txBody>
          <a:bodyPr anchor="t">
            <a:noAutofit/>
          </a:bodyPr>
          <a:lstStyle/>
          <a:p>
            <a:pPr marL="342900" indent="-342900">
              <a:buFont typeface="+mj-lt"/>
              <a:buAutoNum type="arabicPeriod"/>
            </a:pPr>
            <a:r>
              <a:rPr lang="en-US" sz="2000"/>
              <a:t>Measure average speed.</a:t>
            </a:r>
          </a:p>
          <a:p>
            <a:pPr marL="342900" indent="-342900">
              <a:buFont typeface="+mj-lt"/>
              <a:buAutoNum type="arabicPeriod"/>
            </a:pPr>
            <a:r>
              <a:rPr lang="en-US" sz="2000"/>
              <a:t>Measure estimated future position.</a:t>
            </a:r>
          </a:p>
          <a:p>
            <a:pPr marL="342900" indent="-342900">
              <a:buFont typeface="+mj-lt"/>
              <a:buAutoNum type="arabicPeriod"/>
            </a:pPr>
            <a:r>
              <a:rPr lang="en-US" sz="2000"/>
              <a:t>Compare the average speed of each two vehicles with each other.</a:t>
            </a:r>
          </a:p>
          <a:p>
            <a:pPr marL="342900" indent="-342900">
              <a:buFont typeface="+mj-lt"/>
              <a:buAutoNum type="arabicPeriod"/>
            </a:pPr>
            <a:r>
              <a:rPr lang="en-US" sz="2000"/>
              <a:t>Measure the distance between the estimated future centers of the two vehicles.</a:t>
            </a:r>
          </a:p>
          <a:p>
            <a:pPr marL="342900" indent="-342900">
              <a:buFont typeface="+mj-lt"/>
              <a:buAutoNum type="arabicPeriod"/>
            </a:pPr>
            <a:r>
              <a:rPr lang="en-US" sz="2000"/>
              <a:t>Compare the estimated future position to the actual position.</a:t>
            </a:r>
          </a:p>
        </p:txBody>
      </p:sp>
    </p:spTree>
    <p:extLst>
      <p:ext uri="{BB962C8B-B14F-4D97-AF65-F5344CB8AC3E}">
        <p14:creationId xmlns:p14="http://schemas.microsoft.com/office/powerpoint/2010/main" val="157117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E03B1-B868-4728-B240-E8E5C1845DAB}"/>
              </a:ext>
            </a:extLst>
          </p:cNvPr>
          <p:cNvSpPr>
            <a:spLocks noGrp="1"/>
          </p:cNvSpPr>
          <p:nvPr>
            <p:ph type="title"/>
          </p:nvPr>
        </p:nvSpPr>
        <p:spPr>
          <a:xfrm>
            <a:off x="890337" y="640080"/>
            <a:ext cx="4228739" cy="3566160"/>
          </a:xfrm>
        </p:spPr>
        <p:txBody>
          <a:bodyPr vert="horz" lIns="91440" tIns="45720" rIns="91440" bIns="45720" rtlCol="0" anchor="b">
            <a:normAutofit/>
          </a:bodyPr>
          <a:lstStyle/>
          <a:p>
            <a:r>
              <a:rPr lang="en-US" sz="5400"/>
              <a:t>Measure average speed</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igh angle view of cars on a road&#10;&#10;Description automatically generated with medium confidence">
            <a:extLst>
              <a:ext uri="{FF2B5EF4-FFF2-40B4-BE49-F238E27FC236}">
                <a16:creationId xmlns:a16="http://schemas.microsoft.com/office/drawing/2014/main" id="{C9B77C64-E89A-46E7-8E5A-D3000FDBFB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30" r="2277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1868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rick building with a sign on it&#10;&#10;Description automatically generated with low confidence">
            <a:extLst>
              <a:ext uri="{FF2B5EF4-FFF2-40B4-BE49-F238E27FC236}">
                <a16:creationId xmlns:a16="http://schemas.microsoft.com/office/drawing/2014/main" id="{BD289275-CACD-4232-ABE7-5C0F00522E1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31" t="9091" r="27800"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57F8E-6288-48D6-ADB6-B273D44E37E2}"/>
              </a:ext>
            </a:extLst>
          </p:cNvPr>
          <p:cNvSpPr>
            <a:spLocks noGrp="1"/>
          </p:cNvSpPr>
          <p:nvPr>
            <p:ph type="title"/>
          </p:nvPr>
        </p:nvSpPr>
        <p:spPr>
          <a:xfrm>
            <a:off x="477981" y="1122363"/>
            <a:ext cx="3704275" cy="3204134"/>
          </a:xfrm>
        </p:spPr>
        <p:txBody>
          <a:bodyPr vert="horz" lIns="91440" tIns="45720" rIns="91440" bIns="45720" rtlCol="0" anchor="b">
            <a:normAutofit/>
          </a:bodyPr>
          <a:lstStyle/>
          <a:p>
            <a:r>
              <a:rPr lang="en-US" sz="4800"/>
              <a:t>Camera Resolution Problem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26434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57F8E-6288-48D6-ADB6-B273D44E37E2}"/>
              </a:ext>
            </a:extLst>
          </p:cNvPr>
          <p:cNvSpPr>
            <a:spLocks noGrp="1"/>
          </p:cNvSpPr>
          <p:nvPr>
            <p:ph type="title"/>
          </p:nvPr>
        </p:nvSpPr>
        <p:spPr>
          <a:xfrm>
            <a:off x="477981" y="1122363"/>
            <a:ext cx="3704275" cy="3204134"/>
          </a:xfrm>
        </p:spPr>
        <p:txBody>
          <a:bodyPr vert="horz" lIns="91440" tIns="45720" rIns="91440" bIns="45720" rtlCol="0" anchor="b">
            <a:normAutofit/>
          </a:bodyPr>
          <a:lstStyle/>
          <a:p>
            <a:r>
              <a:rPr lang="en-US" sz="4800"/>
              <a:t>Camera Shot Problem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high angle view of a building&#10;&#10;Description automatically generated with low confidence">
            <a:extLst>
              <a:ext uri="{FF2B5EF4-FFF2-40B4-BE49-F238E27FC236}">
                <a16:creationId xmlns:a16="http://schemas.microsoft.com/office/drawing/2014/main" id="{CFC7E6EB-2064-419D-9E6A-704550B75A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9994" y="3383280"/>
            <a:ext cx="4572000" cy="3429000"/>
          </a:xfrm>
        </p:spPr>
      </p:pic>
      <p:pic>
        <p:nvPicPr>
          <p:cNvPr id="11" name="Content Placeholder 4" descr="A picture containing text&#10;&#10;Description automatically generated">
            <a:extLst>
              <a:ext uri="{FF2B5EF4-FFF2-40B4-BE49-F238E27FC236}">
                <a16:creationId xmlns:a16="http://schemas.microsoft.com/office/drawing/2014/main" id="{064EE4BF-7822-4CEE-A903-75581C9D8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7" y="-45720"/>
            <a:ext cx="4572000" cy="3429000"/>
          </a:xfrm>
          <a:prstGeom prst="rect">
            <a:avLst/>
          </a:prstGeom>
        </p:spPr>
      </p:pic>
      <p:sp>
        <p:nvSpPr>
          <p:cNvPr id="13" name="Title 1">
            <a:extLst>
              <a:ext uri="{FF2B5EF4-FFF2-40B4-BE49-F238E27FC236}">
                <a16:creationId xmlns:a16="http://schemas.microsoft.com/office/drawing/2014/main" id="{D1F77045-9467-449C-8854-2DB05E0E6DA0}"/>
              </a:ext>
            </a:extLst>
          </p:cNvPr>
          <p:cNvSpPr txBox="1">
            <a:spLocks/>
          </p:cNvSpPr>
          <p:nvPr/>
        </p:nvSpPr>
        <p:spPr>
          <a:xfrm>
            <a:off x="4458663" y="1293652"/>
            <a:ext cx="3161326" cy="7434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u="sng"/>
              <a:t>Closeup Shot</a:t>
            </a:r>
          </a:p>
        </p:txBody>
      </p:sp>
      <p:sp>
        <p:nvSpPr>
          <p:cNvPr id="8" name="Title 1">
            <a:extLst>
              <a:ext uri="{FF2B5EF4-FFF2-40B4-BE49-F238E27FC236}">
                <a16:creationId xmlns:a16="http://schemas.microsoft.com/office/drawing/2014/main" id="{13E179F9-64EA-4206-B9CD-CD264A195C37}"/>
              </a:ext>
            </a:extLst>
          </p:cNvPr>
          <p:cNvSpPr txBox="1">
            <a:spLocks/>
          </p:cNvSpPr>
          <p:nvPr/>
        </p:nvSpPr>
        <p:spPr>
          <a:xfrm>
            <a:off x="4458662" y="4820943"/>
            <a:ext cx="3161327" cy="7434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u="sng"/>
              <a:t>Long Shot</a:t>
            </a:r>
          </a:p>
        </p:txBody>
      </p:sp>
      <p:cxnSp>
        <p:nvCxnSpPr>
          <p:cNvPr id="17" name="Straight Connector 16">
            <a:extLst>
              <a:ext uri="{FF2B5EF4-FFF2-40B4-BE49-F238E27FC236}">
                <a16:creationId xmlns:a16="http://schemas.microsoft.com/office/drawing/2014/main" id="{D576E7CA-9389-461C-8564-E7FEE998939D}"/>
              </a:ext>
            </a:extLst>
          </p:cNvPr>
          <p:cNvCxnSpPr/>
          <p:nvPr/>
        </p:nvCxnSpPr>
        <p:spPr>
          <a:xfrm>
            <a:off x="4458668" y="51619"/>
            <a:ext cx="0" cy="676066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745940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79608E-E5BA-42CE-B43C-6EF158E1339D}"/>
              </a:ext>
            </a:extLst>
          </p:cNvPr>
          <p:cNvSpPr>
            <a:spLocks noGrp="1"/>
          </p:cNvSpPr>
          <p:nvPr>
            <p:ph type="title"/>
          </p:nvPr>
        </p:nvSpPr>
        <p:spPr>
          <a:xfrm>
            <a:off x="371094" y="1161288"/>
            <a:ext cx="3789426" cy="1124712"/>
          </a:xfrm>
        </p:spPr>
        <p:txBody>
          <a:bodyPr vert="horz" lIns="91440" tIns="45720" rIns="91440" bIns="45720" rtlCol="0" anchor="b">
            <a:noAutofit/>
          </a:bodyPr>
          <a:lstStyle/>
          <a:p>
            <a:r>
              <a:rPr lang="en-US" sz="4000"/>
              <a:t>Speed estimation </a:t>
            </a:r>
            <a:r>
              <a:rPr lang="en-US" sz="4000" kern="1200">
                <a:latin typeface="+mj-lt"/>
                <a:ea typeface="+mj-ea"/>
                <a:cs typeface="+mj-cs"/>
              </a:rPr>
              <a:t>solution</a:t>
            </a:r>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Content Placeholder 28">
            <a:extLst>
              <a:ext uri="{FF2B5EF4-FFF2-40B4-BE49-F238E27FC236}">
                <a16:creationId xmlns:a16="http://schemas.microsoft.com/office/drawing/2014/main" id="{20AAA5DE-3027-4AF6-9A5B-1E8854E1AA49}"/>
              </a:ext>
            </a:extLst>
          </p:cNvPr>
          <p:cNvSpPr>
            <a:spLocks noGrp="1"/>
          </p:cNvSpPr>
          <p:nvPr>
            <p:ph idx="1"/>
          </p:nvPr>
        </p:nvSpPr>
        <p:spPr>
          <a:xfrm>
            <a:off x="371094" y="2718054"/>
            <a:ext cx="3438906" cy="3207258"/>
          </a:xfrm>
        </p:spPr>
        <p:txBody>
          <a:bodyPr anchor="t">
            <a:normAutofit/>
          </a:bodyPr>
          <a:lstStyle/>
          <a:p>
            <a:r>
              <a:rPr lang="en-US" sz="1600"/>
              <a:t>Alpha symbol value is different with different vehicle’s type.</a:t>
            </a:r>
          </a:p>
          <a:p>
            <a:r>
              <a:rPr lang="en-US" sz="1600"/>
              <a:t>Video Frame area should be fixed from the start but if you do not want to fix to one resolution then the coefficient will solve it.</a:t>
            </a:r>
          </a:p>
          <a:p>
            <a:r>
              <a:rPr lang="en-US" sz="1600"/>
              <a:t>Vehicle’s Area is depending on the pixel unit area of the shown vehicle.</a:t>
            </a:r>
          </a:p>
          <a:p>
            <a:r>
              <a:rPr lang="en-US" sz="1600"/>
              <a:t>sum_dx represents the moving distance in horizontal direction in the last 10 frames.</a:t>
            </a:r>
          </a:p>
        </p:txBody>
      </p:sp>
      <p:pic>
        <p:nvPicPr>
          <p:cNvPr id="5" name="Content Placeholder 4">
            <a:extLst>
              <a:ext uri="{FF2B5EF4-FFF2-40B4-BE49-F238E27FC236}">
                <a16:creationId xmlns:a16="http://schemas.microsoft.com/office/drawing/2014/main" id="{12E6BEA3-D8A5-4363-8C38-985920EE2B66}"/>
              </a:ext>
            </a:extLst>
          </p:cNvPr>
          <p:cNvPicPr>
            <a:picLocks noChangeAspect="1"/>
          </p:cNvPicPr>
          <p:nvPr/>
        </p:nvPicPr>
        <p:blipFill>
          <a:blip r:embed="rId3"/>
          <a:stretch>
            <a:fillRect/>
          </a:stretch>
        </p:blipFill>
        <p:spPr>
          <a:xfrm>
            <a:off x="4898967" y="2237672"/>
            <a:ext cx="6921940" cy="2491897"/>
          </a:xfrm>
          <a:prstGeom prst="rect">
            <a:avLst/>
          </a:prstGeom>
        </p:spPr>
      </p:pic>
    </p:spTree>
    <p:extLst>
      <p:ext uri="{BB962C8B-B14F-4D97-AF65-F5344CB8AC3E}">
        <p14:creationId xmlns:p14="http://schemas.microsoft.com/office/powerpoint/2010/main" val="319461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F9AE92-DD1E-404A-B793-6668030CC3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Measure estimated future position</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Text, letter&#10;&#10;Description automatically generated">
            <a:extLst>
              <a:ext uri="{FF2B5EF4-FFF2-40B4-BE49-F238E27FC236}">
                <a16:creationId xmlns:a16="http://schemas.microsoft.com/office/drawing/2014/main" id="{9BD5AD23-DB44-44EF-B058-AA1C15AFE556}"/>
              </a:ext>
            </a:extLst>
          </p:cNvPr>
          <p:cNvPicPr>
            <a:picLocks noChangeAspect="1"/>
          </p:cNvPicPr>
          <p:nvPr/>
        </p:nvPicPr>
        <p:blipFill>
          <a:blip r:embed="rId3"/>
          <a:stretch>
            <a:fillRect/>
          </a:stretch>
        </p:blipFill>
        <p:spPr>
          <a:xfrm>
            <a:off x="5414356" y="1214425"/>
            <a:ext cx="6408836" cy="4277897"/>
          </a:xfrm>
          <a:prstGeom prst="rect">
            <a:avLst/>
          </a:prstGeom>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0771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30CCF4-145E-4076-A878-09AAB40760B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CASE</a:t>
            </a:r>
            <a:r>
              <a:rPr lang="en-US" sz="7200" kern="1200" dirty="0">
                <a:solidFill>
                  <a:schemeClr val="tx1"/>
                </a:solidFill>
                <a:latin typeface="+mj-lt"/>
                <a:ea typeface="+mj-ea"/>
                <a:cs typeface="+mj-cs"/>
              </a:rPr>
              <a:t> ?</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38626A2-C84C-45FB-B227-5A2D739999E5}"/>
              </a:ext>
            </a:extLst>
          </p:cNvPr>
          <p:cNvSpPr txBox="1">
            <a:spLocks/>
          </p:cNvSpPr>
          <p:nvPr/>
        </p:nvSpPr>
        <p:spPr>
          <a:xfrm>
            <a:off x="2557617" y="4763643"/>
            <a:ext cx="7076765" cy="697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vehicle A with vehicle B at frame no X</a:t>
            </a:r>
          </a:p>
        </p:txBody>
      </p:sp>
    </p:spTree>
    <p:extLst>
      <p:ext uri="{BB962C8B-B14F-4D97-AF65-F5344CB8AC3E}">
        <p14:creationId xmlns:p14="http://schemas.microsoft.com/office/powerpoint/2010/main" val="3422211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ar, outdoor, traffic, vehicle&#10;&#10;Description automatically generated">
            <a:extLst>
              <a:ext uri="{FF2B5EF4-FFF2-40B4-BE49-F238E27FC236}">
                <a16:creationId xmlns:a16="http://schemas.microsoft.com/office/drawing/2014/main" id="{9B0770E3-A45E-4004-8DFE-8D47EE3D0C44}"/>
              </a:ext>
            </a:extLst>
          </p:cNvPr>
          <p:cNvPicPr>
            <a:picLocks noChangeAspect="1"/>
          </p:cNvPicPr>
          <p:nvPr/>
        </p:nvPicPr>
        <p:blipFill rotWithShape="1">
          <a:blip r:embed="rId3">
            <a:extLst>
              <a:ext uri="{28A0092B-C50C-407E-A947-70E740481C1C}">
                <a14:useLocalDpi xmlns:a14="http://schemas.microsoft.com/office/drawing/2010/main" val="0"/>
              </a:ext>
            </a:extLst>
          </a:blip>
          <a:srcRect t="26640" r="-2" b="1197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red car driving on a road&#10;&#10;Description automatically generated with medium confidence">
            <a:extLst>
              <a:ext uri="{FF2B5EF4-FFF2-40B4-BE49-F238E27FC236}">
                <a16:creationId xmlns:a16="http://schemas.microsoft.com/office/drawing/2014/main" id="{F6E69D1D-3BBB-4250-8A44-95091D8BC129}"/>
              </a:ext>
            </a:extLst>
          </p:cNvPr>
          <p:cNvPicPr>
            <a:picLocks noChangeAspect="1"/>
          </p:cNvPicPr>
          <p:nvPr/>
        </p:nvPicPr>
        <p:blipFill rotWithShape="1">
          <a:blip r:embed="rId4">
            <a:extLst>
              <a:ext uri="{28A0092B-C50C-407E-A947-70E740481C1C}">
                <a14:useLocalDpi xmlns:a14="http://schemas.microsoft.com/office/drawing/2010/main" val="0"/>
              </a:ext>
            </a:extLst>
          </a:blip>
          <a:srcRect r="551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6" name="Freeform: Shape 13">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5">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A25154-AA99-4805-84F0-1DC24A19F781}"/>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4600" kern="1200">
                <a:solidFill>
                  <a:schemeClr val="tx1"/>
                </a:solidFill>
                <a:latin typeface="+mj-lt"/>
                <a:ea typeface="+mj-ea"/>
                <a:cs typeface="+mj-cs"/>
              </a:rPr>
              <a:t>Compare the average speed of each two vehicles with each other</a:t>
            </a:r>
          </a:p>
        </p:txBody>
      </p:sp>
      <p:sp>
        <p:nvSpPr>
          <p:cNvPr id="28" name="Rectangle 17">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9" name="Rectangle 19">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19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30CCF4-145E-4076-A878-09AAB40760B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Problem ?</a:t>
            </a:r>
            <a:endParaRPr lang="en-US" sz="72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595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55199-692E-4745-A305-827721E2775C}"/>
              </a:ext>
            </a:extLst>
          </p:cNvPr>
          <p:cNvSpPr>
            <a:spLocks noGrp="1"/>
          </p:cNvSpPr>
          <p:nvPr>
            <p:ph type="title"/>
          </p:nvPr>
        </p:nvSpPr>
        <p:spPr>
          <a:xfrm>
            <a:off x="477981" y="1122363"/>
            <a:ext cx="5355006" cy="2446451"/>
          </a:xfrm>
        </p:spPr>
        <p:txBody>
          <a:bodyPr vert="horz" lIns="91440" tIns="45720" rIns="91440" bIns="45720" rtlCol="0" anchor="b">
            <a:normAutofit/>
          </a:bodyPr>
          <a:lstStyle/>
          <a:p>
            <a:r>
              <a:rPr lang="en-US" sz="4100" kern="1200">
                <a:solidFill>
                  <a:schemeClr val="tx1"/>
                </a:solidFill>
                <a:latin typeface="+mj-lt"/>
                <a:ea typeface="+mj-ea"/>
                <a:cs typeface="+mj-cs"/>
              </a:rPr>
              <a:t>Measure the distance between the estimated future centers of the two vehicles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6E1988B9-A2A9-409B-8F0B-B3590E23EEEE}"/>
              </a:ext>
            </a:extLst>
          </p:cNvPr>
          <p:cNvPicPr>
            <a:picLocks noChangeAspect="1"/>
          </p:cNvPicPr>
          <p:nvPr/>
        </p:nvPicPr>
        <p:blipFill>
          <a:blip r:embed="rId3"/>
          <a:stretch>
            <a:fillRect/>
          </a:stretch>
        </p:blipFill>
        <p:spPr>
          <a:xfrm>
            <a:off x="6130020" y="698835"/>
            <a:ext cx="5580951" cy="5455380"/>
          </a:xfrm>
          <a:prstGeom prst="rect">
            <a:avLst/>
          </a:prstGeom>
        </p:spPr>
      </p:pic>
      <p:pic>
        <p:nvPicPr>
          <p:cNvPr id="11" name="Picture 10" descr="A picture containing tree, outdoor&#10;&#10;Description automatically generated">
            <a:extLst>
              <a:ext uri="{FF2B5EF4-FFF2-40B4-BE49-F238E27FC236}">
                <a16:creationId xmlns:a16="http://schemas.microsoft.com/office/drawing/2014/main" id="{8FB78F33-07B1-4E28-8C1A-63217FBEB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1" y="3541671"/>
            <a:ext cx="5019333" cy="3103944"/>
          </a:xfrm>
          <a:prstGeom prst="rect">
            <a:avLst/>
          </a:prstGeom>
        </p:spPr>
      </p:pic>
    </p:spTree>
    <p:extLst>
      <p:ext uri="{BB962C8B-B14F-4D97-AF65-F5344CB8AC3E}">
        <p14:creationId xmlns:p14="http://schemas.microsoft.com/office/powerpoint/2010/main" val="292130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B6E29E-A8A3-49DC-A6F0-DB4A0AD780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Compare the estimated future position to the actual position</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084EB1C-C418-481A-B14A-0B29FBB4A268}"/>
              </a:ext>
            </a:extLst>
          </p:cNvPr>
          <p:cNvPicPr>
            <a:picLocks noChangeAspect="1"/>
          </p:cNvPicPr>
          <p:nvPr/>
        </p:nvPicPr>
        <p:blipFill>
          <a:blip r:embed="rId3"/>
          <a:stretch>
            <a:fillRect/>
          </a:stretch>
        </p:blipFill>
        <p:spPr>
          <a:xfrm>
            <a:off x="5645815" y="625684"/>
            <a:ext cx="5945918" cy="5455380"/>
          </a:xfrm>
          <a:prstGeom prst="rect">
            <a:avLst/>
          </a:prstGeom>
        </p:spPr>
      </p:pic>
    </p:spTree>
    <p:extLst>
      <p:ext uri="{BB962C8B-B14F-4D97-AF65-F5344CB8AC3E}">
        <p14:creationId xmlns:p14="http://schemas.microsoft.com/office/powerpoint/2010/main" val="302238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3162C-0254-4C92-8103-75841786420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The biggest Error</a:t>
            </a:r>
          </a:p>
        </p:txBody>
      </p:sp>
      <p:sp>
        <p:nvSpPr>
          <p:cNvPr id="21"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B35936C3-0E54-4DC7-8434-AC861B428CC9}"/>
              </a:ext>
            </a:extLst>
          </p:cNvPr>
          <p:cNvPicPr>
            <a:picLocks noChangeAspect="1"/>
          </p:cNvPicPr>
          <p:nvPr/>
        </p:nvPicPr>
        <p:blipFill>
          <a:blip r:embed="rId3"/>
          <a:stretch>
            <a:fillRect/>
          </a:stretch>
        </p:blipFill>
        <p:spPr>
          <a:xfrm>
            <a:off x="5097509" y="625683"/>
            <a:ext cx="6380561" cy="5455380"/>
          </a:xfrm>
          <a:prstGeom prst="rect">
            <a:avLst/>
          </a:prstGeom>
        </p:spPr>
      </p:pic>
    </p:spTree>
    <p:extLst>
      <p:ext uri="{BB962C8B-B14F-4D97-AF65-F5344CB8AC3E}">
        <p14:creationId xmlns:p14="http://schemas.microsoft.com/office/powerpoint/2010/main" val="144066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2ADAA-0650-4C90-A5D3-55754D5D783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Performance Improvement</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055A89D6-A2A9-4781-914C-8E00A2FE7B03}"/>
              </a:ext>
            </a:extLst>
          </p:cNvPr>
          <p:cNvGraphicFramePr>
            <a:graphicFrameLocks noGrp="1"/>
          </p:cNvGraphicFramePr>
          <p:nvPr>
            <p:ph idx="1"/>
            <p:extLst>
              <p:ext uri="{D42A27DB-BD31-4B8C-83A1-F6EECF244321}">
                <p14:modId xmlns:p14="http://schemas.microsoft.com/office/powerpoint/2010/main" val="2368130517"/>
              </p:ext>
            </p:extLst>
          </p:nvPr>
        </p:nvGraphicFramePr>
        <p:xfrm>
          <a:off x="835901" y="204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92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2ADAA-0650-4C90-A5D3-55754D5D783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Accuracy</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39F7E0-9289-4B68-B053-5CE427E86588}"/>
              </a:ext>
            </a:extLst>
          </p:cNvPr>
          <p:cNvPicPr>
            <a:picLocks noChangeAspect="1"/>
          </p:cNvPicPr>
          <p:nvPr/>
        </p:nvPicPr>
        <p:blipFill>
          <a:blip r:embed="rId3"/>
          <a:stretch>
            <a:fillRect/>
          </a:stretch>
        </p:blipFill>
        <p:spPr>
          <a:xfrm>
            <a:off x="820428" y="2633472"/>
            <a:ext cx="10548096" cy="3586353"/>
          </a:xfrm>
          <a:prstGeom prst="rect">
            <a:avLst/>
          </a:prstGeom>
        </p:spPr>
      </p:pic>
    </p:spTree>
    <p:extLst>
      <p:ext uri="{BB962C8B-B14F-4D97-AF65-F5344CB8AC3E}">
        <p14:creationId xmlns:p14="http://schemas.microsoft.com/office/powerpoint/2010/main" val="709830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2ADAA-0650-4C90-A5D3-55754D5D783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Performance</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7572EF2-0960-4214-BC55-300ABBBEE9E2}"/>
              </a:ext>
            </a:extLst>
          </p:cNvPr>
          <p:cNvPicPr>
            <a:picLocks noChangeAspect="1"/>
          </p:cNvPicPr>
          <p:nvPr/>
        </p:nvPicPr>
        <p:blipFill>
          <a:blip r:embed="rId3"/>
          <a:stretch>
            <a:fillRect/>
          </a:stretch>
        </p:blipFill>
        <p:spPr>
          <a:xfrm>
            <a:off x="2795666" y="2173732"/>
            <a:ext cx="5711453" cy="4542757"/>
          </a:xfrm>
          <a:prstGeom prst="rect">
            <a:avLst/>
          </a:prstGeom>
        </p:spPr>
      </p:pic>
    </p:spTree>
    <p:extLst>
      <p:ext uri="{BB962C8B-B14F-4D97-AF65-F5344CB8AC3E}">
        <p14:creationId xmlns:p14="http://schemas.microsoft.com/office/powerpoint/2010/main" val="404168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0CAC7-1F5E-4BD4-8B30-000F1B3DF6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The Project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48FDBA11-8029-448B-B1B0-D13D4146F5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0" y="2275884"/>
            <a:ext cx="3048000" cy="2286000"/>
          </a:xfrm>
        </p:spPr>
      </p:pic>
      <p:pic>
        <p:nvPicPr>
          <p:cNvPr id="9" name="Picture 8">
            <a:extLst>
              <a:ext uri="{FF2B5EF4-FFF2-40B4-BE49-F238E27FC236}">
                <a16:creationId xmlns:a16="http://schemas.microsoft.com/office/drawing/2014/main" id="{E8371278-8F15-430F-AC97-2E1267AD9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0"/>
            <a:ext cx="3048000" cy="2286000"/>
          </a:xfrm>
          <a:prstGeom prst="rect">
            <a:avLst/>
          </a:prstGeom>
        </p:spPr>
      </p:pic>
      <p:pic>
        <p:nvPicPr>
          <p:cNvPr id="11" name="Picture 10">
            <a:extLst>
              <a:ext uri="{FF2B5EF4-FFF2-40B4-BE49-F238E27FC236}">
                <a16:creationId xmlns:a16="http://schemas.microsoft.com/office/drawing/2014/main" id="{84EEBC72-3977-4734-A250-A67451AA7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3048000" cy="2286000"/>
          </a:xfrm>
          <a:prstGeom prst="rect">
            <a:avLst/>
          </a:prstGeom>
        </p:spPr>
      </p:pic>
      <p:pic>
        <p:nvPicPr>
          <p:cNvPr id="13" name="Picture 12">
            <a:extLst>
              <a:ext uri="{FF2B5EF4-FFF2-40B4-BE49-F238E27FC236}">
                <a16:creationId xmlns:a16="http://schemas.microsoft.com/office/drawing/2014/main" id="{B184A8FB-B12D-43CD-911D-5C4627C60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572000"/>
            <a:ext cx="3048000" cy="2286000"/>
          </a:xfrm>
          <a:prstGeom prst="rect">
            <a:avLst/>
          </a:prstGeom>
        </p:spPr>
      </p:pic>
      <p:pic>
        <p:nvPicPr>
          <p:cNvPr id="14" name="Picture 13">
            <a:extLst>
              <a:ext uri="{FF2B5EF4-FFF2-40B4-BE49-F238E27FC236}">
                <a16:creationId xmlns:a16="http://schemas.microsoft.com/office/drawing/2014/main" id="{11AFCED2-CEE5-43EC-B721-13E7081139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286000"/>
            <a:ext cx="3048000" cy="2286000"/>
          </a:xfrm>
          <a:prstGeom prst="rect">
            <a:avLst/>
          </a:prstGeom>
        </p:spPr>
      </p:pic>
      <p:pic>
        <p:nvPicPr>
          <p:cNvPr id="15" name="Picture 14">
            <a:extLst>
              <a:ext uri="{FF2B5EF4-FFF2-40B4-BE49-F238E27FC236}">
                <a16:creationId xmlns:a16="http://schemas.microsoft.com/office/drawing/2014/main" id="{9F1EF8B5-7B52-4C85-A8EB-FF72C55768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7701" y="4561884"/>
            <a:ext cx="3048000" cy="2286000"/>
          </a:xfrm>
          <a:prstGeom prst="rect">
            <a:avLst/>
          </a:prstGeom>
        </p:spPr>
      </p:pic>
      <p:sp>
        <p:nvSpPr>
          <p:cNvPr id="16" name="Title 1">
            <a:extLst>
              <a:ext uri="{FF2B5EF4-FFF2-40B4-BE49-F238E27FC236}">
                <a16:creationId xmlns:a16="http://schemas.microsoft.com/office/drawing/2014/main" id="{6F473F2A-EF79-4648-B0B2-022DC6907D2D}"/>
              </a:ext>
            </a:extLst>
          </p:cNvPr>
          <p:cNvSpPr txBox="1">
            <a:spLocks/>
          </p:cNvSpPr>
          <p:nvPr/>
        </p:nvSpPr>
        <p:spPr>
          <a:xfrm>
            <a:off x="202301" y="5333709"/>
            <a:ext cx="5365019" cy="40329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hlinkClick r:id="rId9"/>
              </a:rPr>
              <a:t>https://github.com/khaledsabry97/Argus</a:t>
            </a:r>
            <a:endParaRPr lang="en-US" sz="2400" b="1"/>
          </a:p>
        </p:txBody>
      </p:sp>
    </p:spTree>
    <p:extLst>
      <p:ext uri="{BB962C8B-B14F-4D97-AF65-F5344CB8AC3E}">
        <p14:creationId xmlns:p14="http://schemas.microsoft.com/office/powerpoint/2010/main" val="350450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ky, outdoor, white&#10;&#10;Description automatically generated">
            <a:extLst>
              <a:ext uri="{FF2B5EF4-FFF2-40B4-BE49-F238E27FC236}">
                <a16:creationId xmlns:a16="http://schemas.microsoft.com/office/drawing/2014/main" id="{1DCD66FA-FF81-4350-B432-3CB3E415278C}"/>
              </a:ext>
            </a:extLst>
          </p:cNvPr>
          <p:cNvPicPr>
            <a:picLocks noChangeAspect="1"/>
          </p:cNvPicPr>
          <p:nvPr/>
        </p:nvPicPr>
        <p:blipFill rotWithShape="1">
          <a:blip r:embed="rId3">
            <a:extLst>
              <a:ext uri="{28A0092B-C50C-407E-A947-70E740481C1C}">
                <a14:useLocalDpi xmlns:a14="http://schemas.microsoft.com/office/drawing/2010/main" val="0"/>
              </a:ext>
            </a:extLst>
          </a:blip>
          <a:srcRect r="13818"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218C5-07A8-456C-B8EB-7A9C5759DA05}"/>
              </a:ext>
            </a:extLst>
          </p:cNvPr>
          <p:cNvSpPr>
            <a:spLocks noGrp="1"/>
          </p:cNvSpPr>
          <p:nvPr>
            <p:ph type="title"/>
          </p:nvPr>
        </p:nvSpPr>
        <p:spPr>
          <a:xfrm>
            <a:off x="477981" y="1122363"/>
            <a:ext cx="4023360" cy="3204134"/>
          </a:xfrm>
        </p:spPr>
        <p:txBody>
          <a:bodyPr vert="horz" lIns="91440" tIns="45720" rIns="91440" bIns="45720" rtlCol="0" anchor="b">
            <a:noAutofit/>
          </a:bodyPr>
          <a:lstStyle/>
          <a:p>
            <a:r>
              <a:rPr lang="en-US" sz="6000"/>
              <a:t>Detect road accidents using CCTV cameras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33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30CCF4-145E-4076-A878-09AAB40760B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Why Now?</a:t>
            </a:r>
            <a:endParaRPr lang="en-US" sz="72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957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2ADAA-0650-4C90-A5D3-55754D5D783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Why at this time ?</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47DF37F7-6ECF-4A07-A21E-7568566C118C}"/>
              </a:ext>
            </a:extLst>
          </p:cNvPr>
          <p:cNvGraphicFramePr>
            <a:graphicFrameLocks noGrp="1"/>
          </p:cNvGraphicFramePr>
          <p:nvPr>
            <p:ph idx="1"/>
            <p:extLst>
              <p:ext uri="{D42A27DB-BD31-4B8C-83A1-F6EECF244321}">
                <p14:modId xmlns:p14="http://schemas.microsoft.com/office/powerpoint/2010/main" val="1681264505"/>
              </p:ext>
            </p:extLst>
          </p:nvPr>
        </p:nvGraphicFramePr>
        <p:xfrm>
          <a:off x="835901" y="204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92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2ADAA-0650-4C90-A5D3-55754D5D783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a:t>Different Approaches</a:t>
            </a:r>
            <a:endParaRPr lang="en-US" sz="6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47DF37F7-6ECF-4A07-A21E-7568566C118C}"/>
              </a:ext>
            </a:extLst>
          </p:cNvPr>
          <p:cNvGraphicFramePr>
            <a:graphicFrameLocks noGrp="1"/>
          </p:cNvGraphicFramePr>
          <p:nvPr>
            <p:ph idx="1"/>
            <p:extLst>
              <p:ext uri="{D42A27DB-BD31-4B8C-83A1-F6EECF244321}">
                <p14:modId xmlns:p14="http://schemas.microsoft.com/office/powerpoint/2010/main" val="1764337428"/>
              </p:ext>
            </p:extLst>
          </p:nvPr>
        </p:nvGraphicFramePr>
        <p:xfrm>
          <a:off x="835901" y="204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6952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pider web&#10;&#10;Description automatically generated with low confidence">
            <a:extLst>
              <a:ext uri="{FF2B5EF4-FFF2-40B4-BE49-F238E27FC236}">
                <a16:creationId xmlns:a16="http://schemas.microsoft.com/office/drawing/2014/main" id="{08D7342B-B30F-4E6D-8C8B-FD556806ED32}"/>
              </a:ext>
            </a:extLst>
          </p:cNvPr>
          <p:cNvPicPr>
            <a:picLocks noChangeAspect="1"/>
          </p:cNvPicPr>
          <p:nvPr/>
        </p:nvPicPr>
        <p:blipFill rotWithShape="1">
          <a:blip r:embed="rId3">
            <a:extLst>
              <a:ext uri="{28A0092B-C50C-407E-A947-70E740481C1C}">
                <a14:useLocalDpi xmlns:a14="http://schemas.microsoft.com/office/drawing/2010/main" val="0"/>
              </a:ext>
            </a:extLst>
          </a:blip>
          <a:srcRect l="3489" t="5967" r="33814"/>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410CF-3738-498B-8835-3617FC030D4C}"/>
              </a:ext>
            </a:extLst>
          </p:cNvPr>
          <p:cNvSpPr>
            <a:spLocks noGrp="1"/>
          </p:cNvSpPr>
          <p:nvPr>
            <p:ph type="title"/>
          </p:nvPr>
        </p:nvSpPr>
        <p:spPr>
          <a:xfrm>
            <a:off x="371094" y="1182117"/>
            <a:ext cx="3998539" cy="1124712"/>
          </a:xfrm>
        </p:spPr>
        <p:txBody>
          <a:bodyPr anchor="b">
            <a:noAutofit/>
          </a:bodyPr>
          <a:lstStyle/>
          <a:p>
            <a:r>
              <a:rPr lang="en-US" sz="4800"/>
              <a:t>Deep Learning approach Cons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EF4A51-0CDE-4F7F-AFEB-C2853B18F338}"/>
              </a:ext>
            </a:extLst>
          </p:cNvPr>
          <p:cNvSpPr>
            <a:spLocks noGrp="1"/>
          </p:cNvSpPr>
          <p:nvPr>
            <p:ph idx="1"/>
          </p:nvPr>
        </p:nvSpPr>
        <p:spPr>
          <a:xfrm>
            <a:off x="371094" y="2718054"/>
            <a:ext cx="3438906" cy="3207258"/>
          </a:xfrm>
        </p:spPr>
        <p:txBody>
          <a:bodyPr anchor="t">
            <a:normAutofit/>
          </a:bodyPr>
          <a:lstStyle/>
          <a:p>
            <a:r>
              <a:rPr lang="en-US" sz="2000"/>
              <a:t>No sufficient data</a:t>
            </a:r>
          </a:p>
          <a:p>
            <a:r>
              <a:rPr lang="en-US" sz="2000"/>
              <a:t>Accidents are stochastic</a:t>
            </a:r>
          </a:p>
        </p:txBody>
      </p:sp>
    </p:spTree>
    <p:extLst>
      <p:ext uri="{BB962C8B-B14F-4D97-AF65-F5344CB8AC3E}">
        <p14:creationId xmlns:p14="http://schemas.microsoft.com/office/powerpoint/2010/main" val="211550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9AE92-DD1E-404A-B793-6668030CC334}"/>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kern="1200">
                <a:solidFill>
                  <a:schemeClr val="tx1"/>
                </a:solidFill>
                <a:latin typeface="+mj-lt"/>
                <a:ea typeface="+mj-ea"/>
                <a:cs typeface="+mj-cs"/>
              </a:rPr>
              <a:t>Feature Extraction Approach</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585ABB-AA32-4E59-A329-AEDC4FCFCF19}"/>
              </a:ext>
            </a:extLst>
          </p:cNvPr>
          <p:cNvPicPr>
            <a:picLocks noChangeAspect="1"/>
          </p:cNvPicPr>
          <p:nvPr/>
        </p:nvPicPr>
        <p:blipFill>
          <a:blip r:embed="rId3"/>
          <a:stretch>
            <a:fillRect/>
          </a:stretch>
        </p:blipFill>
        <p:spPr>
          <a:xfrm>
            <a:off x="8292482" y="320040"/>
            <a:ext cx="3065491" cy="5981446"/>
          </a:xfrm>
          <a:prstGeom prst="rect">
            <a:avLst/>
          </a:prstGeom>
        </p:spPr>
      </p:pic>
    </p:spTree>
    <p:extLst>
      <p:ext uri="{BB962C8B-B14F-4D97-AF65-F5344CB8AC3E}">
        <p14:creationId xmlns:p14="http://schemas.microsoft.com/office/powerpoint/2010/main" val="174853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9AE92-DD1E-404A-B793-6668030CC334}"/>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kern="1200">
                <a:solidFill>
                  <a:schemeClr val="tx1"/>
                </a:solidFill>
                <a:latin typeface="+mj-lt"/>
                <a:ea typeface="+mj-ea"/>
                <a:cs typeface="+mj-cs"/>
              </a:rPr>
              <a:t>Final Framework</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F43356-7F3B-4022-B318-1ABC62C501D4}"/>
              </a:ext>
            </a:extLst>
          </p:cNvPr>
          <p:cNvPicPr>
            <a:picLocks noChangeAspect="1"/>
          </p:cNvPicPr>
          <p:nvPr/>
        </p:nvPicPr>
        <p:blipFill>
          <a:blip r:embed="rId3"/>
          <a:stretch>
            <a:fillRect/>
          </a:stretch>
        </p:blipFill>
        <p:spPr>
          <a:xfrm>
            <a:off x="8352297" y="320040"/>
            <a:ext cx="2945862" cy="5981446"/>
          </a:xfrm>
          <a:prstGeom prst="rect">
            <a:avLst/>
          </a:prstGeom>
        </p:spPr>
      </p:pic>
    </p:spTree>
    <p:extLst>
      <p:ext uri="{BB962C8B-B14F-4D97-AF65-F5344CB8AC3E}">
        <p14:creationId xmlns:p14="http://schemas.microsoft.com/office/powerpoint/2010/main" val="1283758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4CD28B00802A46A158375354300266" ma:contentTypeVersion="8" ma:contentTypeDescription="Create a new document." ma:contentTypeScope="" ma:versionID="dc70bc5b92c6437051d8d70c3b21f343">
  <xsd:schema xmlns:xsd="http://www.w3.org/2001/XMLSchema" xmlns:xs="http://www.w3.org/2001/XMLSchema" xmlns:p="http://schemas.microsoft.com/office/2006/metadata/properties" xmlns:ns3="fac78a5b-fbaa-4ba8-82fe-357541397c66" xmlns:ns4="f6835c01-7a69-4efa-a53c-9b0d1828552c" targetNamespace="http://schemas.microsoft.com/office/2006/metadata/properties" ma:root="true" ma:fieldsID="90ea1b92d1272b4bfa96435ca77c75d5" ns3:_="" ns4:_="">
    <xsd:import namespace="fac78a5b-fbaa-4ba8-82fe-357541397c66"/>
    <xsd:import namespace="f6835c01-7a69-4efa-a53c-9b0d1828552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78a5b-fbaa-4ba8-82fe-357541397c6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835c01-7a69-4efa-a53c-9b0d1828552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7672A3-86BA-455D-A79E-920B613DAAFC}">
  <ds:schemaRefs>
    <ds:schemaRef ds:uri="http://schemas.microsoft.com/sharepoint/v3/contenttype/forms"/>
  </ds:schemaRefs>
</ds:datastoreItem>
</file>

<file path=customXml/itemProps2.xml><?xml version="1.0" encoding="utf-8"?>
<ds:datastoreItem xmlns:ds="http://schemas.openxmlformats.org/officeDocument/2006/customXml" ds:itemID="{41CAC00A-B7A7-4C18-B67F-9EDCB50720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78a5b-fbaa-4ba8-82fe-357541397c66"/>
    <ds:schemaRef ds:uri="f6835c01-7a69-4efa-a53c-9b0d182855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E002B4-BA5C-4F2C-85AB-21EE67824E6D}">
  <ds:schemaRefs>
    <ds:schemaRef ds:uri="fac78a5b-fbaa-4ba8-82fe-357541397c66"/>
    <ds:schemaRef ds:uri="http://schemas.openxmlformats.org/package/2006/metadata/core-properties"/>
    <ds:schemaRef ds:uri="http://purl.org/dc/terms/"/>
    <ds:schemaRef ds:uri="f6835c01-7a69-4efa-a53c-9b0d1828552c"/>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2080</TotalTime>
  <Words>2827</Words>
  <Application>Microsoft Office PowerPoint</Application>
  <PresentationFormat>Widescreen</PresentationFormat>
  <Paragraphs>172</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Avenir Next LT Pro</vt:lpstr>
      <vt:lpstr>Calibri</vt:lpstr>
      <vt:lpstr>Calibri Light</vt:lpstr>
      <vt:lpstr>Office Theme</vt:lpstr>
      <vt:lpstr>ROAD TRAFFIC ACCIDENTS DETECTION BASED ON CRASH ESTIMATION</vt:lpstr>
      <vt:lpstr>Problem ?</vt:lpstr>
      <vt:lpstr>Detect road accidents using CCTV cameras</vt:lpstr>
      <vt:lpstr>Why Now?</vt:lpstr>
      <vt:lpstr>Why at this time ?</vt:lpstr>
      <vt:lpstr>Different Approaches</vt:lpstr>
      <vt:lpstr>Deep Learning approach Cons</vt:lpstr>
      <vt:lpstr>Feature Extraction Approach</vt:lpstr>
      <vt:lpstr>Final Framework</vt:lpstr>
      <vt:lpstr>Detection Module</vt:lpstr>
      <vt:lpstr>Tracking Module</vt:lpstr>
      <vt:lpstr>Crash Estimation</vt:lpstr>
      <vt:lpstr>Measure average speed</vt:lpstr>
      <vt:lpstr>Camera Resolution Problem</vt:lpstr>
      <vt:lpstr>Camera Shot Problem</vt:lpstr>
      <vt:lpstr>Speed estimation solution</vt:lpstr>
      <vt:lpstr>Measure estimated future position</vt:lpstr>
      <vt:lpstr>CASE ?</vt:lpstr>
      <vt:lpstr>Compare the average speed of each two vehicles with each other</vt:lpstr>
      <vt:lpstr>Measure the distance between the estimated future centers of the two vehicles</vt:lpstr>
      <vt:lpstr>Compare the estimated future position to the actual position</vt:lpstr>
      <vt:lpstr>The biggest Error</vt:lpstr>
      <vt:lpstr>Performance Improvement</vt:lpstr>
      <vt:lpstr>Accuracy</vt:lpstr>
      <vt:lpstr>Performance</vt:lpstr>
      <vt:lpstr>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TRAFFIC ACCIDENTS DETECTION BASED ON CRASH ESTIMATION</dc:title>
  <dc:creator>Khaled Sabry (IBS)</dc:creator>
  <cp:lastModifiedBy>Khaled Sabry (IBS)</cp:lastModifiedBy>
  <cp:revision>3</cp:revision>
  <dcterms:created xsi:type="dcterms:W3CDTF">2021-12-25T18:10:37Z</dcterms:created>
  <dcterms:modified xsi:type="dcterms:W3CDTF">2021-12-28T21:17:13Z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0x010100E04CD28B00802A46A158375354300266</vt:lpwstr>
  </property>
</Properties>
</file>